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Corben"/>
      <p:bold r:id="rId45"/>
    </p:embeddedFont>
    <p:embeddedFont>
      <p:font typeface="Corbel"/>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gqstYA99QKyOycZtmq0TJhwS4b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6218FC-40CC-4BE7-8269-C588174B6933}">
  <a:tblStyle styleId="{C46218FC-40CC-4BE7-8269-C588174B6933}"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3F7"/>
          </a:solidFill>
        </a:fill>
      </a:tcStyle>
    </a:wholeTbl>
    <a:band1H>
      <a:tcTxStyle/>
      <a:tcStyle>
        <a:fill>
          <a:solidFill>
            <a:srgbClr val="CDE6EE"/>
          </a:solidFill>
        </a:fill>
      </a:tcStyle>
    </a:band1H>
    <a:band2H>
      <a:tcTxStyle/>
    </a:band2H>
    <a:band1V>
      <a:tcTxStyle/>
      <a:tcStyle>
        <a:fill>
          <a:solidFill>
            <a:srgbClr val="CDE6EE"/>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Corbel-regular.fntdata"/><Relationship Id="rId45" Type="http://schemas.openxmlformats.org/officeDocument/2006/relationships/font" Target="fonts/Corben-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rbel-italic.fntdata"/><Relationship Id="rId47" Type="http://schemas.openxmlformats.org/officeDocument/2006/relationships/font" Target="fonts/Corbel-bold.fntdata"/><Relationship Id="rId49" Type="http://schemas.openxmlformats.org/officeDocument/2006/relationships/font" Target="fonts/Corbel-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41"/>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41"/>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1"/>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8" name="Google Shape;18;p4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5" name="Google Shape;75;p5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1"/>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1" name="Google Shape;81;p5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2"/>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4" name="Google Shape;24;p4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7" name="Shape 27"/>
        <p:cNvGrpSpPr/>
        <p:nvPr/>
      </p:nvGrpSpPr>
      <p:grpSpPr>
        <a:xfrm>
          <a:off x="0" y="0"/>
          <a:ext cx="0" cy="0"/>
          <a:chOff x="0" y="0"/>
          <a:chExt cx="0" cy="0"/>
        </a:xfrm>
      </p:grpSpPr>
      <p:sp>
        <p:nvSpPr>
          <p:cNvPr id="28" name="Google Shape;28;p4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 name="Shape 31"/>
        <p:cNvGrpSpPr/>
        <p:nvPr/>
      </p:nvGrpSpPr>
      <p:grpSpPr>
        <a:xfrm>
          <a:off x="0" y="0"/>
          <a:ext cx="0" cy="0"/>
          <a:chOff x="0" y="0"/>
          <a:chExt cx="0" cy="0"/>
        </a:xfrm>
      </p:grpSpPr>
      <p:sp>
        <p:nvSpPr>
          <p:cNvPr id="32" name="Google Shape;32;p44"/>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4"/>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4" name="Google Shape;34;p44"/>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35" name="Google Shape;35;p4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5"/>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5"/>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595959"/>
                </a:solidFill>
              </a:defRPr>
            </a:lvl1pPr>
            <a:lvl2pPr indent="-228600" lvl="1" marL="914400" algn="l">
              <a:lnSpc>
                <a:spcPct val="90000"/>
              </a:lnSpc>
              <a:spcBef>
                <a:spcPts val="250"/>
              </a:spcBef>
              <a:spcAft>
                <a:spcPts val="0"/>
              </a:spcAft>
              <a:buSzPts val="180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
        <p:nvSpPr>
          <p:cNvPr id="41" name="Google Shape;41;p4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4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7" name="Google Shape;47;p46"/>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8" name="Google Shape;48;p4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4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7"/>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54" name="Google Shape;54;p47"/>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5" name="Google Shape;55;p47"/>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56" name="Google Shape;56;p47"/>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57" name="Google Shape;57;p4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4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4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p:nvPr>
            <p:ph idx="2" type="pic"/>
          </p:nvPr>
        </p:nvSpPr>
        <p:spPr>
          <a:xfrm>
            <a:off x="3570644" y="767419"/>
            <a:ext cx="8115230" cy="5330952"/>
          </a:xfrm>
          <a:prstGeom prst="rect">
            <a:avLst/>
          </a:prstGeom>
          <a:solidFill>
            <a:srgbClr val="BFBFBF"/>
          </a:solidFill>
          <a:ln>
            <a:noFill/>
          </a:ln>
        </p:spPr>
      </p:sp>
      <p:sp>
        <p:nvSpPr>
          <p:cNvPr id="68" name="Google Shape;68;p49"/>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9" name="Google Shape;69;p4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4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40"/>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40"/>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0" name="Google Shape;10;p4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4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 name="Google Shape;12;p4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jpg"/><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iucnredlist.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gbif.org/" TargetMode="External"/><Relationship Id="rId4" Type="http://schemas.openxmlformats.org/officeDocument/2006/relationships/hyperlink" Target="http://www.ebird.org/" TargetMode="External"/><Relationship Id="rId11" Type="http://schemas.openxmlformats.org/officeDocument/2006/relationships/image" Target="../media/image7.png"/><Relationship Id="rId10"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hyperlink" Target="http://www.inaturalist.org/" TargetMode="External"/><Relationship Id="rId6" Type="http://schemas.openxmlformats.org/officeDocument/2006/relationships/hyperlink" Target="http://www.amphibiaweb.org/" TargetMode="External"/><Relationship Id="rId7" Type="http://schemas.openxmlformats.org/officeDocument/2006/relationships/hyperlink" Target="http://www.marinespecies.org/" TargetMode="External"/><Relationship Id="rId8" Type="http://schemas.openxmlformats.org/officeDocument/2006/relationships/hyperlink" Target="http://www.bio-oracl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577970" y="802256"/>
            <a:ext cx="8522592" cy="2898477"/>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Calibri"/>
              <a:buNone/>
            </a:pPr>
            <a:r>
              <a:rPr b="1" lang="en-US" sz="4000">
                <a:latin typeface="Calibri"/>
                <a:ea typeface="Calibri"/>
                <a:cs typeface="Calibri"/>
                <a:sym typeface="Calibri"/>
              </a:rPr>
              <a:t>Species Distribution Modeling (SDM) </a:t>
            </a:r>
            <a:br>
              <a:rPr b="1" lang="en-US" sz="4000">
                <a:latin typeface="Calibri"/>
                <a:ea typeface="Calibri"/>
                <a:cs typeface="Calibri"/>
                <a:sym typeface="Calibri"/>
              </a:rPr>
            </a:br>
            <a:r>
              <a:rPr b="1" lang="en-US" sz="4000">
                <a:latin typeface="Calibri"/>
                <a:ea typeface="Calibri"/>
                <a:cs typeface="Calibri"/>
                <a:sym typeface="Calibri"/>
              </a:rPr>
              <a:t>Ecological Niche Modeling (ENM)</a:t>
            </a:r>
            <a:br>
              <a:rPr b="1" lang="en-US" sz="4000">
                <a:latin typeface="Calibri"/>
                <a:ea typeface="Calibri"/>
                <a:cs typeface="Calibri"/>
                <a:sym typeface="Calibri"/>
              </a:rPr>
            </a:br>
            <a:r>
              <a:rPr b="1" lang="en-US" sz="4000">
                <a:latin typeface="Calibri"/>
                <a:ea typeface="Calibri"/>
                <a:cs typeface="Calibri"/>
                <a:sym typeface="Calibri"/>
              </a:rPr>
              <a:t>Habitat Suitability Modeling (HSM) </a:t>
            </a:r>
            <a:br>
              <a:rPr b="1" lang="en-US" sz="4000">
                <a:latin typeface="Calibri"/>
                <a:ea typeface="Calibri"/>
                <a:cs typeface="Calibri"/>
                <a:sym typeface="Calibri"/>
              </a:rPr>
            </a:br>
            <a:r>
              <a:rPr lang="en-US" sz="4000"/>
              <a:t> </a:t>
            </a:r>
            <a:br>
              <a:rPr lang="en-US" sz="4000"/>
            </a:br>
            <a:endParaRPr sz="4000">
              <a:solidFill>
                <a:schemeClr val="dk2"/>
              </a:solidFill>
            </a:endParaRPr>
          </a:p>
        </p:txBody>
      </p:sp>
      <p:pic>
        <p:nvPicPr>
          <p:cNvPr id="89" name="Google Shape;89;p1"/>
          <p:cNvPicPr preferRelativeResize="0"/>
          <p:nvPr/>
        </p:nvPicPr>
        <p:blipFill rotWithShape="1">
          <a:blip r:embed="rId3">
            <a:alphaModFix/>
          </a:blip>
          <a:srcRect b="30246" l="0" r="0" t="0"/>
          <a:stretch/>
        </p:blipFill>
        <p:spPr>
          <a:xfrm>
            <a:off x="847132" y="3071819"/>
            <a:ext cx="7788729" cy="2647495"/>
          </a:xfrm>
          <a:prstGeom prst="rect">
            <a:avLst/>
          </a:prstGeom>
          <a:noFill/>
          <a:ln>
            <a:noFill/>
          </a:ln>
        </p:spPr>
      </p:pic>
      <p:sp>
        <p:nvSpPr>
          <p:cNvPr id="90" name="Google Shape;90;p1"/>
          <p:cNvSpPr/>
          <p:nvPr/>
        </p:nvSpPr>
        <p:spPr>
          <a:xfrm>
            <a:off x="9940914" y="1277361"/>
            <a:ext cx="1737975"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3600" u="none" cap="none" strike="noStrike">
                <a:solidFill>
                  <a:schemeClr val="dk2"/>
                </a:solidFill>
                <a:latin typeface="Corbel"/>
                <a:ea typeface="Corbel"/>
                <a:cs typeface="Corbel"/>
                <a:sym typeface="Corbel"/>
              </a:rPr>
              <a:t>Using</a:t>
            </a:r>
            <a:endParaRPr/>
          </a:p>
          <a:p>
            <a:pPr indent="0" lvl="0" marL="0" marR="0" rtl="0" algn="r">
              <a:spcBef>
                <a:spcPts val="0"/>
              </a:spcBef>
              <a:spcAft>
                <a:spcPts val="0"/>
              </a:spcAft>
              <a:buNone/>
            </a:pPr>
            <a:r>
              <a:rPr b="1" i="0" lang="en-US" sz="3600" u="none" cap="none" strike="noStrike">
                <a:solidFill>
                  <a:schemeClr val="dk2"/>
                </a:solidFill>
                <a:latin typeface="Corbel"/>
                <a:ea typeface="Corbel"/>
                <a:cs typeface="Corbel"/>
                <a:sym typeface="Corbel"/>
              </a:rPr>
              <a:t>MaxEnt</a:t>
            </a:r>
            <a:endParaRPr b="1" i="0" sz="3600" u="none" cap="none" strike="noStrike">
              <a:solidFill>
                <a:schemeClr val="dk2"/>
              </a:solidFill>
              <a:latin typeface="Corbel"/>
              <a:ea typeface="Corbel"/>
              <a:cs typeface="Corbel"/>
              <a:sym typeface="Corbel"/>
            </a:endParaRPr>
          </a:p>
        </p:txBody>
      </p:sp>
      <p:sp>
        <p:nvSpPr>
          <p:cNvPr id="91" name="Google Shape;91;p1"/>
          <p:cNvSpPr/>
          <p:nvPr/>
        </p:nvSpPr>
        <p:spPr>
          <a:xfrm>
            <a:off x="9100562" y="4811316"/>
            <a:ext cx="3092000"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800" u="none" cap="none" strike="noStrike">
                <a:solidFill>
                  <a:schemeClr val="dk2"/>
                </a:solidFill>
                <a:latin typeface="Corbel"/>
                <a:ea typeface="Corbel"/>
                <a:cs typeface="Corbel"/>
                <a:sym typeface="Corbel"/>
              </a:rPr>
              <a:t>Sreehari Raman</a:t>
            </a:r>
            <a:endParaRPr/>
          </a:p>
          <a:p>
            <a:pPr indent="0" lvl="0" marL="0" marR="0" rtl="0" algn="r">
              <a:spcBef>
                <a:spcPts val="0"/>
              </a:spcBef>
              <a:spcAft>
                <a:spcPts val="0"/>
              </a:spcAft>
              <a:buNone/>
            </a:pPr>
            <a:r>
              <a:rPr b="1" i="0" lang="en-US" sz="1800" u="none" cap="none" strike="noStrike">
                <a:solidFill>
                  <a:schemeClr val="dk2"/>
                </a:solidFill>
                <a:latin typeface="Corbel"/>
                <a:ea typeface="Corbel"/>
                <a:cs typeface="Corbel"/>
                <a:sym typeface="Corbel"/>
              </a:rPr>
              <a:t>Dept. of Wildlife Science</a:t>
            </a:r>
            <a:endParaRPr/>
          </a:p>
          <a:p>
            <a:pPr indent="0" lvl="0" marL="0" marR="0" rtl="0" algn="r">
              <a:spcBef>
                <a:spcPts val="0"/>
              </a:spcBef>
              <a:spcAft>
                <a:spcPts val="0"/>
              </a:spcAft>
              <a:buNone/>
            </a:pPr>
            <a:r>
              <a:rPr b="1" i="0" lang="en-US" sz="1800" u="none" cap="none" strike="noStrike">
                <a:solidFill>
                  <a:schemeClr val="dk2"/>
                </a:solidFill>
                <a:latin typeface="Corbel"/>
                <a:ea typeface="Corbel"/>
                <a:cs typeface="Corbel"/>
                <a:sym typeface="Corbel"/>
              </a:rPr>
              <a:t>College of Forestry</a:t>
            </a:r>
            <a:endParaRPr/>
          </a:p>
          <a:p>
            <a:pPr indent="0" lvl="0" marL="0" marR="0" rtl="0" algn="r">
              <a:spcBef>
                <a:spcPts val="0"/>
              </a:spcBef>
              <a:spcAft>
                <a:spcPts val="0"/>
              </a:spcAft>
              <a:buNone/>
            </a:pPr>
            <a:r>
              <a:rPr b="1" i="0" lang="en-US" sz="1800" u="none" cap="none" strike="noStrike">
                <a:solidFill>
                  <a:schemeClr val="dk2"/>
                </a:solidFill>
                <a:latin typeface="Corbel"/>
                <a:ea typeface="Corbel"/>
                <a:cs typeface="Corbel"/>
                <a:sym typeface="Corbel"/>
              </a:rPr>
              <a:t>Kerala Agricultural University</a:t>
            </a:r>
            <a:endParaRPr b="1" i="0" sz="1800" u="none" cap="none" strike="noStrike">
              <a:solidFill>
                <a:schemeClr val="dk2"/>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idx="1" type="body"/>
          </p:nvPr>
        </p:nvSpPr>
        <p:spPr>
          <a:xfrm>
            <a:off x="3681006" y="1104900"/>
            <a:ext cx="7653744" cy="36385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800"/>
              <a:buNone/>
            </a:pPr>
            <a:r>
              <a:rPr b="1" lang="en-US" sz="2800"/>
              <a:t>When not to use Spatial Thinning?</a:t>
            </a:r>
            <a:endParaRPr/>
          </a:p>
          <a:p>
            <a:pPr indent="-55879" lvl="0" marL="182880" rtl="0" algn="l">
              <a:lnSpc>
                <a:spcPct val="90000"/>
              </a:lnSpc>
              <a:spcBef>
                <a:spcPts val="1200"/>
              </a:spcBef>
              <a:spcAft>
                <a:spcPts val="0"/>
              </a:spcAft>
              <a:buSzPts val="2000"/>
              <a:buNone/>
            </a:pPr>
            <a:r>
              <a:t/>
            </a:r>
            <a:endParaRPr/>
          </a:p>
          <a:p>
            <a:pPr indent="-182880" lvl="0" marL="182880" rtl="0" algn="l">
              <a:lnSpc>
                <a:spcPct val="90000"/>
              </a:lnSpc>
              <a:spcBef>
                <a:spcPts val="1200"/>
              </a:spcBef>
              <a:spcAft>
                <a:spcPts val="0"/>
              </a:spcAft>
              <a:buSzPts val="2400"/>
              <a:buChar char="●"/>
            </a:pPr>
            <a:r>
              <a:rPr b="1" lang="en-US" sz="2400"/>
              <a:t>Study using primary occurrence data</a:t>
            </a:r>
            <a:endParaRPr b="1" sz="2400"/>
          </a:p>
          <a:p>
            <a:pPr indent="-182880" lvl="0" marL="182880" rtl="0" algn="l">
              <a:lnSpc>
                <a:spcPct val="90000"/>
              </a:lnSpc>
              <a:spcBef>
                <a:spcPts val="1200"/>
              </a:spcBef>
              <a:spcAft>
                <a:spcPts val="0"/>
              </a:spcAft>
              <a:buSzPts val="2400"/>
              <a:buChar char="●"/>
            </a:pPr>
            <a:r>
              <a:rPr b="1" lang="en-US" sz="2400"/>
              <a:t>Species having sparse secondary occurrence data</a:t>
            </a:r>
            <a:endParaRPr/>
          </a:p>
          <a:p>
            <a:pPr indent="-182880" lvl="0" marL="182880" rtl="0" algn="l">
              <a:lnSpc>
                <a:spcPct val="90000"/>
              </a:lnSpc>
              <a:spcBef>
                <a:spcPts val="1200"/>
              </a:spcBef>
              <a:spcAft>
                <a:spcPts val="0"/>
              </a:spcAft>
              <a:buSzPts val="2400"/>
              <a:buChar char="●"/>
            </a:pPr>
            <a:r>
              <a:rPr b="1" lang="en-US" sz="2400"/>
              <a:t>Small study area</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161" name="Google Shape;161;p11"/>
          <p:cNvSpPr txBox="1"/>
          <p:nvPr>
            <p:ph idx="1" type="body"/>
          </p:nvPr>
        </p:nvSpPr>
        <p:spPr>
          <a:xfrm>
            <a:off x="3934476" y="502045"/>
            <a:ext cx="7315200" cy="5905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b="1" lang="en-US" sz="3200"/>
              <a:t>Bias in Species distribution data</a:t>
            </a:r>
            <a:endParaRPr b="1" sz="3200"/>
          </a:p>
        </p:txBody>
      </p:sp>
      <p:pic>
        <p:nvPicPr>
          <p:cNvPr id="162" name="Google Shape;162;p11"/>
          <p:cNvPicPr preferRelativeResize="0"/>
          <p:nvPr/>
        </p:nvPicPr>
        <p:blipFill rotWithShape="1">
          <a:blip r:embed="rId3">
            <a:alphaModFix/>
          </a:blip>
          <a:srcRect b="13095" l="53638" r="8125" t="30895"/>
          <a:stretch/>
        </p:blipFill>
        <p:spPr>
          <a:xfrm>
            <a:off x="252919" y="1092554"/>
            <a:ext cx="11560172" cy="47626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2"/>
          <p:cNvPicPr preferRelativeResize="0"/>
          <p:nvPr/>
        </p:nvPicPr>
        <p:blipFill rotWithShape="1">
          <a:blip r:embed="rId3">
            <a:alphaModFix/>
          </a:blip>
          <a:srcRect b="11905" l="52098" r="8927" t="16428"/>
          <a:stretch/>
        </p:blipFill>
        <p:spPr>
          <a:xfrm>
            <a:off x="348342" y="533399"/>
            <a:ext cx="11018694" cy="56986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3"/>
          <p:cNvSpPr txBox="1"/>
          <p:nvPr>
            <p:ph idx="1" type="body"/>
          </p:nvPr>
        </p:nvSpPr>
        <p:spPr>
          <a:xfrm>
            <a:off x="3731244" y="780214"/>
            <a:ext cx="8155955" cy="557119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b="1" lang="en-US" sz="2800">
                <a:latin typeface="Arial Rounded"/>
                <a:ea typeface="Arial Rounded"/>
                <a:cs typeface="Arial Rounded"/>
                <a:sym typeface="Arial Rounded"/>
              </a:rPr>
              <a:t>Identify the environmental variables </a:t>
            </a:r>
            <a:endParaRPr b="1" sz="2800">
              <a:latin typeface="Arial Rounded"/>
              <a:ea typeface="Arial Rounded"/>
              <a:cs typeface="Arial Rounded"/>
              <a:sym typeface="Arial Rounded"/>
            </a:endParaRPr>
          </a:p>
          <a:p>
            <a:pPr indent="0" lvl="0" marL="0" rtl="0" algn="l">
              <a:lnSpc>
                <a:spcPct val="100000"/>
              </a:lnSpc>
              <a:spcBef>
                <a:spcPts val="0"/>
              </a:spcBef>
              <a:spcAft>
                <a:spcPts val="0"/>
              </a:spcAft>
              <a:buSzPts val="2200"/>
              <a:buNone/>
            </a:pPr>
            <a:r>
              <a:t/>
            </a:r>
            <a:endParaRPr b="1" sz="2200">
              <a:latin typeface="Arial Rounded"/>
              <a:ea typeface="Arial Rounded"/>
              <a:cs typeface="Arial Rounded"/>
              <a:sym typeface="Arial Rounded"/>
            </a:endParaRPr>
          </a:p>
          <a:p>
            <a:pPr indent="0" lvl="0" marL="0" rtl="0" algn="l">
              <a:lnSpc>
                <a:spcPct val="100000"/>
              </a:lnSpc>
              <a:spcBef>
                <a:spcPts val="0"/>
              </a:spcBef>
              <a:spcAft>
                <a:spcPts val="0"/>
              </a:spcAft>
              <a:buSzPts val="2400"/>
              <a:buNone/>
            </a:pPr>
            <a:r>
              <a:rPr b="1" lang="en-US" sz="2400">
                <a:latin typeface="Arial Rounded"/>
                <a:ea typeface="Arial Rounded"/>
                <a:cs typeface="Arial Rounded"/>
                <a:sym typeface="Arial Rounded"/>
              </a:rPr>
              <a:t>A) Biotic variables</a:t>
            </a:r>
            <a:endParaRPr/>
          </a:p>
          <a:p>
            <a:pPr indent="0" lvl="0" marL="0" rtl="0" algn="l">
              <a:lnSpc>
                <a:spcPct val="100000"/>
              </a:lnSpc>
              <a:spcBef>
                <a:spcPts val="0"/>
              </a:spcBef>
              <a:spcAft>
                <a:spcPts val="0"/>
              </a:spcAft>
              <a:buSzPts val="2200"/>
              <a:buNone/>
            </a:pPr>
            <a:r>
              <a:rPr b="1" lang="en-US" sz="2200">
                <a:latin typeface="Arial Rounded"/>
                <a:ea typeface="Arial Rounded"/>
                <a:cs typeface="Arial Rounded"/>
                <a:sym typeface="Arial Rounded"/>
              </a:rPr>
              <a:t>	Tree cover/density/height, NDVI, Canopy openness, 	etc..</a:t>
            </a:r>
            <a:endParaRPr/>
          </a:p>
          <a:p>
            <a:pPr indent="0" lvl="0" marL="0" rtl="0" algn="l">
              <a:lnSpc>
                <a:spcPct val="100000"/>
              </a:lnSpc>
              <a:spcBef>
                <a:spcPts val="0"/>
              </a:spcBef>
              <a:spcAft>
                <a:spcPts val="0"/>
              </a:spcAft>
              <a:buSzPts val="2200"/>
              <a:buNone/>
            </a:pPr>
            <a:r>
              <a:t/>
            </a:r>
            <a:endParaRPr b="1" sz="2200">
              <a:latin typeface="Arial Rounded"/>
              <a:ea typeface="Arial Rounded"/>
              <a:cs typeface="Arial Rounded"/>
              <a:sym typeface="Arial Rounded"/>
            </a:endParaRPr>
          </a:p>
          <a:p>
            <a:pPr indent="0" lvl="0" marL="0" rtl="0" algn="l">
              <a:lnSpc>
                <a:spcPct val="100000"/>
              </a:lnSpc>
              <a:spcBef>
                <a:spcPts val="0"/>
              </a:spcBef>
              <a:spcAft>
                <a:spcPts val="0"/>
              </a:spcAft>
              <a:buSzPts val="2400"/>
              <a:buNone/>
            </a:pPr>
            <a:r>
              <a:rPr b="1" lang="en-US" sz="2400">
                <a:latin typeface="Arial Rounded"/>
                <a:ea typeface="Arial Rounded"/>
                <a:cs typeface="Arial Rounded"/>
                <a:sym typeface="Arial Rounded"/>
              </a:rPr>
              <a:t>B) Abiotic variables</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Climate data (Temp, precipitation etc…)</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Topographic (Elevation, Slope, Aspect, etc..)</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Soil properties (Soil type, pH, nutrient content etc..)</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Distance to water bodies</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Distance to forest/human settlements</a:t>
            </a:r>
            <a:endParaRPr/>
          </a:p>
          <a:p>
            <a:pPr indent="-139700" lvl="0" marL="534988" rtl="0" algn="l">
              <a:lnSpc>
                <a:spcPct val="100000"/>
              </a:lnSpc>
              <a:spcBef>
                <a:spcPts val="0"/>
              </a:spcBef>
              <a:spcAft>
                <a:spcPts val="0"/>
              </a:spcAft>
              <a:buSzPts val="2200"/>
              <a:buChar char="●"/>
            </a:pPr>
            <a:r>
              <a:rPr b="1" lang="en-US" sz="2200">
                <a:latin typeface="Arial Rounded"/>
                <a:ea typeface="Arial Rounded"/>
                <a:cs typeface="Arial Rounded"/>
                <a:sym typeface="Arial Rounded"/>
              </a:rPr>
              <a:t>    Human influence variables (like urbanization, 	deforestation etc. can have significant impact on 	species distribution)</a:t>
            </a:r>
            <a:endParaRPr b="1" sz="2000">
              <a:latin typeface="Arial Rounded"/>
              <a:ea typeface="Arial Rounded"/>
              <a:cs typeface="Arial Rounded"/>
              <a:sym typeface="Arial Rounded"/>
            </a:endParaRPr>
          </a:p>
          <a:p>
            <a:pPr indent="0" lvl="0" marL="0" rtl="0" algn="l">
              <a:lnSpc>
                <a:spcPct val="100000"/>
              </a:lnSpc>
              <a:spcBef>
                <a:spcPts val="0"/>
              </a:spcBef>
              <a:spcAft>
                <a:spcPts val="0"/>
              </a:spcAft>
              <a:buSzPts val="2200"/>
              <a:buNone/>
            </a:pPr>
            <a:r>
              <a:t/>
            </a:r>
            <a:endParaRPr b="1" sz="2200">
              <a:latin typeface="Arial Rounded"/>
              <a:ea typeface="Arial Rounded"/>
              <a:cs typeface="Arial Rounded"/>
              <a:sym typeface="Arial Rounded"/>
            </a:endParaRPr>
          </a:p>
          <a:p>
            <a:pPr indent="-55879" lvl="0" marL="182880" rtl="0" algn="l">
              <a:lnSpc>
                <a:spcPct val="90000"/>
              </a:lnSpc>
              <a:spcBef>
                <a:spcPts val="1200"/>
              </a:spcBef>
              <a:spcAft>
                <a:spcPts val="0"/>
              </a:spcAft>
              <a:buSzPts val="2000"/>
              <a:buNone/>
            </a:pPr>
            <a:r>
              <a:t/>
            </a:r>
            <a:endParaRPr/>
          </a:p>
        </p:txBody>
      </p:sp>
      <p:sp>
        <p:nvSpPr>
          <p:cNvPr id="173" name="Google Shape;173;p13"/>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5</a:t>
            </a:r>
            <a:endParaRPr b="1" sz="4000">
              <a:solidFill>
                <a:schemeClr val="dk1"/>
              </a:solidFill>
              <a:latin typeface="Arial Rounded"/>
              <a:ea typeface="Arial Rounded"/>
              <a:cs typeface="Arial Rounded"/>
              <a:sym typeface="Arial Round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4"/>
          <p:cNvPicPr preferRelativeResize="0"/>
          <p:nvPr/>
        </p:nvPicPr>
        <p:blipFill rotWithShape="1">
          <a:blip r:embed="rId3">
            <a:alphaModFix/>
          </a:blip>
          <a:srcRect b="6903" l="53169" r="10870" t="14762"/>
          <a:stretch/>
        </p:blipFill>
        <p:spPr>
          <a:xfrm>
            <a:off x="783771" y="342899"/>
            <a:ext cx="10056784" cy="61614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5"/>
          <p:cNvPicPr preferRelativeResize="0"/>
          <p:nvPr/>
        </p:nvPicPr>
        <p:blipFill rotWithShape="1">
          <a:blip r:embed="rId3">
            <a:alphaModFix/>
          </a:blip>
          <a:srcRect b="11428" l="51563" r="7991" t="16190"/>
          <a:stretch/>
        </p:blipFill>
        <p:spPr>
          <a:xfrm>
            <a:off x="244929" y="457199"/>
            <a:ext cx="11500790" cy="5788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6"/>
          <p:cNvPicPr preferRelativeResize="0"/>
          <p:nvPr/>
        </p:nvPicPr>
        <p:blipFill rotWithShape="1">
          <a:blip r:embed="rId3">
            <a:alphaModFix/>
          </a:blip>
          <a:srcRect b="12619" l="53236" r="9061" t="16905"/>
          <a:stretch/>
        </p:blipFill>
        <p:spPr>
          <a:xfrm>
            <a:off x="669470" y="465364"/>
            <a:ext cx="11040901" cy="58048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194" name="Google Shape;194;p17"/>
          <p:cNvSpPr txBox="1"/>
          <p:nvPr>
            <p:ph idx="1" type="body"/>
          </p:nvPr>
        </p:nvSpPr>
        <p:spPr>
          <a:xfrm>
            <a:off x="471948" y="864108"/>
            <a:ext cx="10712520" cy="5120640"/>
          </a:xfrm>
          <a:prstGeom prst="rect">
            <a:avLst/>
          </a:prstGeom>
          <a:solidFill>
            <a:schemeClr val="lt1"/>
          </a:solidFill>
          <a:ln cap="flat" cmpd="sng" w="1077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3200">
                <a:solidFill>
                  <a:schemeClr val="dk1"/>
                </a:solidFill>
                <a:latin typeface="Corbel"/>
                <a:ea typeface="Corbel"/>
                <a:cs typeface="Corbel"/>
                <a:sym typeface="Corbel"/>
              </a:rPr>
              <a:t>Environmental data in ASCII format </a:t>
            </a:r>
            <a:endParaRPr sz="3200"/>
          </a:p>
          <a:p>
            <a:pPr indent="0" lvl="0" marL="0" rtl="0" algn="l">
              <a:lnSpc>
                <a:spcPct val="90000"/>
              </a:lnSpc>
              <a:spcBef>
                <a:spcPts val="1200"/>
              </a:spcBef>
              <a:spcAft>
                <a:spcPts val="0"/>
              </a:spcAft>
              <a:buSzPts val="3200"/>
              <a:buNone/>
            </a:pPr>
            <a:r>
              <a:rPr lang="en-US" sz="3200">
                <a:solidFill>
                  <a:schemeClr val="dk1"/>
                </a:solidFill>
                <a:latin typeface="Corbel"/>
                <a:ea typeface="Corbel"/>
                <a:cs typeface="Corbel"/>
                <a:sym typeface="Corbel"/>
              </a:rPr>
              <a:t>Environmental data must have:</a:t>
            </a:r>
            <a:endParaRPr sz="3200"/>
          </a:p>
          <a:p>
            <a:pPr indent="0" lvl="0" marL="0" rtl="0" algn="l">
              <a:lnSpc>
                <a:spcPct val="90000"/>
              </a:lnSpc>
              <a:spcBef>
                <a:spcPts val="1200"/>
              </a:spcBef>
              <a:spcAft>
                <a:spcPts val="0"/>
              </a:spcAft>
              <a:buSzPts val="3200"/>
              <a:buNone/>
            </a:pPr>
            <a:r>
              <a:rPr i="1" lang="en-US" sz="3200">
                <a:solidFill>
                  <a:schemeClr val="dk1"/>
                </a:solidFill>
                <a:latin typeface="Corbel"/>
                <a:ea typeface="Corbel"/>
                <a:cs typeface="Corbel"/>
                <a:sym typeface="Corbel"/>
              </a:rPr>
              <a:t>	The same cell size</a:t>
            </a:r>
            <a:endParaRPr sz="3200"/>
          </a:p>
          <a:p>
            <a:pPr indent="0" lvl="0" marL="0" rtl="0" algn="l">
              <a:lnSpc>
                <a:spcPct val="90000"/>
              </a:lnSpc>
              <a:spcBef>
                <a:spcPts val="1200"/>
              </a:spcBef>
              <a:spcAft>
                <a:spcPts val="0"/>
              </a:spcAft>
              <a:buSzPts val="3200"/>
              <a:buNone/>
            </a:pPr>
            <a:r>
              <a:rPr i="1" lang="en-US" sz="3200">
                <a:solidFill>
                  <a:schemeClr val="dk1"/>
                </a:solidFill>
                <a:latin typeface="Corbel"/>
                <a:ea typeface="Corbel"/>
                <a:cs typeface="Corbel"/>
                <a:sym typeface="Corbel"/>
              </a:rPr>
              <a:t>	The same number of rows and columns</a:t>
            </a:r>
            <a:endParaRPr sz="3200"/>
          </a:p>
          <a:p>
            <a:pPr indent="0" lvl="0" marL="0" rtl="0" algn="l">
              <a:lnSpc>
                <a:spcPct val="90000"/>
              </a:lnSpc>
              <a:spcBef>
                <a:spcPts val="1200"/>
              </a:spcBef>
              <a:spcAft>
                <a:spcPts val="0"/>
              </a:spcAft>
              <a:buSzPts val="3200"/>
              <a:buNone/>
            </a:pPr>
            <a:r>
              <a:rPr i="1" lang="en-US" sz="3200">
                <a:solidFill>
                  <a:schemeClr val="dk1"/>
                </a:solidFill>
                <a:latin typeface="Corbel"/>
                <a:ea typeface="Corbel"/>
                <a:cs typeface="Corbel"/>
                <a:sym typeface="Corbel"/>
              </a:rPr>
              <a:t>	The same extent</a:t>
            </a:r>
            <a:endParaRPr sz="3200"/>
          </a:p>
          <a:p>
            <a:pPr indent="-55879" lvl="0" marL="182880" rtl="0" algn="l">
              <a:lnSpc>
                <a:spcPct val="90000"/>
              </a:lnSpc>
              <a:spcBef>
                <a:spcPts val="1200"/>
              </a:spcBef>
              <a:spcAft>
                <a:spcPts val="0"/>
              </a:spcAft>
              <a:buSzPts val="2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8"/>
          <p:cNvPicPr preferRelativeResize="0"/>
          <p:nvPr/>
        </p:nvPicPr>
        <p:blipFill rotWithShape="1">
          <a:blip r:embed="rId3">
            <a:alphaModFix/>
          </a:blip>
          <a:srcRect b="9521" l="52031" r="7053" t="17620"/>
          <a:stretch/>
        </p:blipFill>
        <p:spPr>
          <a:xfrm>
            <a:off x="473529" y="506185"/>
            <a:ext cx="11737356" cy="587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ph idx="4294967295" type="body"/>
          </p:nvPr>
        </p:nvSpPr>
        <p:spPr>
          <a:xfrm>
            <a:off x="315185" y="1520017"/>
            <a:ext cx="11684158" cy="236186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b="1" lang="en-US" sz="2400">
                <a:latin typeface="Calibri"/>
                <a:ea typeface="Calibri"/>
                <a:cs typeface="Calibri"/>
                <a:sym typeface="Calibri"/>
              </a:rPr>
              <a:t>Static variables: </a:t>
            </a:r>
            <a:r>
              <a:rPr lang="en-US" sz="2400">
                <a:latin typeface="Calibri"/>
                <a:ea typeface="Calibri"/>
                <a:cs typeface="Calibri"/>
                <a:sym typeface="Calibri"/>
              </a:rPr>
              <a:t>These variables do not vary with time and are considered fixed during the modeling process. Ex: elevation, slope , aspect, soil type or distance to certain features (e.g., water bodies or roads). </a:t>
            </a:r>
            <a:endParaRPr sz="2400">
              <a:latin typeface="Calibri"/>
              <a:ea typeface="Calibri"/>
              <a:cs typeface="Calibri"/>
              <a:sym typeface="Calibri"/>
            </a:endParaRPr>
          </a:p>
          <a:p>
            <a:pPr indent="0" lvl="0" marL="0" rtl="0" algn="l">
              <a:lnSpc>
                <a:spcPct val="90000"/>
              </a:lnSpc>
              <a:spcBef>
                <a:spcPts val="1200"/>
              </a:spcBef>
              <a:spcAft>
                <a:spcPts val="0"/>
              </a:spcAft>
              <a:buSzPts val="2400"/>
              <a:buNone/>
            </a:pPr>
            <a:r>
              <a:t/>
            </a:r>
            <a:endParaRPr sz="2400">
              <a:latin typeface="Calibri"/>
              <a:ea typeface="Calibri"/>
              <a:cs typeface="Calibri"/>
              <a:sym typeface="Calibri"/>
            </a:endParaRPr>
          </a:p>
          <a:p>
            <a:pPr indent="0" lvl="0" marL="0" rtl="0" algn="l">
              <a:lnSpc>
                <a:spcPct val="90000"/>
              </a:lnSpc>
              <a:spcBef>
                <a:spcPts val="1200"/>
              </a:spcBef>
              <a:spcAft>
                <a:spcPts val="0"/>
              </a:spcAft>
              <a:buSzPts val="2400"/>
              <a:buNone/>
            </a:pPr>
            <a:r>
              <a:rPr b="1" lang="en-US" sz="2400">
                <a:latin typeface="Calibri"/>
                <a:ea typeface="Calibri"/>
                <a:cs typeface="Calibri"/>
                <a:sym typeface="Calibri"/>
              </a:rPr>
              <a:t>Dynamic variables: </a:t>
            </a:r>
            <a:r>
              <a:rPr lang="en-US" sz="2400">
                <a:latin typeface="Calibri"/>
                <a:ea typeface="Calibri"/>
                <a:cs typeface="Calibri"/>
                <a:sym typeface="Calibri"/>
              </a:rPr>
              <a:t>These are variables that change over time or across different instances of the data. Ex. temperature, precipitation, or vegetation indices that vary seasonally or annually.</a:t>
            </a:r>
            <a:endParaRPr/>
          </a:p>
          <a:p>
            <a:pPr indent="0" lvl="0" marL="0" rtl="0" algn="l">
              <a:lnSpc>
                <a:spcPct val="90000"/>
              </a:lnSpc>
              <a:spcBef>
                <a:spcPts val="1200"/>
              </a:spcBef>
              <a:spcAft>
                <a:spcPts val="0"/>
              </a:spcAft>
              <a:buSzPts val="2400"/>
              <a:buNone/>
            </a:pPr>
            <a:r>
              <a:t/>
            </a:r>
            <a:endParaRPr sz="2400">
              <a:latin typeface="Calibri"/>
              <a:ea typeface="Calibri"/>
              <a:cs typeface="Calibri"/>
              <a:sym typeface="Calibri"/>
            </a:endParaRPr>
          </a:p>
        </p:txBody>
      </p:sp>
      <p:sp>
        <p:nvSpPr>
          <p:cNvPr id="205" name="Google Shape;205;p19"/>
          <p:cNvSpPr/>
          <p:nvPr/>
        </p:nvSpPr>
        <p:spPr>
          <a:xfrm>
            <a:off x="315185" y="4216735"/>
            <a:ext cx="11546136" cy="2246769"/>
          </a:xfrm>
          <a:prstGeom prst="rect">
            <a:avLst/>
          </a:prstGeom>
          <a:solidFill>
            <a:schemeClr val="accent5"/>
          </a:solidFill>
          <a:ln cap="flat" cmpd="sng" w="17125">
            <a:solidFill>
              <a:srgbClr val="F9F9F9">
                <a:alpha val="49803"/>
              </a:srgbClr>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74151"/>
                </a:solidFill>
                <a:latin typeface="Arial"/>
                <a:ea typeface="Arial"/>
                <a:cs typeface="Arial"/>
                <a:sym typeface="Arial"/>
              </a:rPr>
              <a:t>The selection of variables depends on the specific research question, the availability of data, and the ecological characteristics of the species being modeled. The goal is to identify the most relevant environmental variables that influence the species' distribution pattern and predict its potential habitat.</a:t>
            </a:r>
            <a:endParaRPr sz="2800">
              <a:solidFill>
                <a:schemeClr val="lt1"/>
              </a:solidFill>
              <a:latin typeface="Corbel"/>
              <a:ea typeface="Corbel"/>
              <a:cs typeface="Corbel"/>
              <a:sym typeface="Corbel"/>
            </a:endParaRPr>
          </a:p>
        </p:txBody>
      </p:sp>
      <p:sp>
        <p:nvSpPr>
          <p:cNvPr id="206" name="Google Shape;206;p19"/>
          <p:cNvSpPr txBox="1"/>
          <p:nvPr/>
        </p:nvSpPr>
        <p:spPr>
          <a:xfrm>
            <a:off x="1578634" y="567763"/>
            <a:ext cx="83824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rbel"/>
                <a:ea typeface="Corbel"/>
                <a:cs typeface="Corbel"/>
                <a:sym typeface="Corbel"/>
              </a:rPr>
              <a:t>Variable selection for current and future predictions? </a:t>
            </a:r>
            <a:endParaRPr b="1" sz="2800">
              <a:solidFill>
                <a:schemeClr val="dk1"/>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0" y="1123837"/>
            <a:ext cx="3433313"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Why SDM?</a:t>
            </a:r>
            <a:endParaRPr/>
          </a:p>
        </p:txBody>
      </p:sp>
      <p:sp>
        <p:nvSpPr>
          <p:cNvPr id="97" name="Google Shape;97;p2"/>
          <p:cNvSpPr txBox="1"/>
          <p:nvPr>
            <p:ph idx="1" type="body"/>
          </p:nvPr>
        </p:nvSpPr>
        <p:spPr>
          <a:xfrm>
            <a:off x="3433313" y="777844"/>
            <a:ext cx="8091577" cy="5120640"/>
          </a:xfrm>
          <a:prstGeom prst="rect">
            <a:avLst/>
          </a:prstGeom>
          <a:noFill/>
          <a:ln>
            <a:noFill/>
          </a:ln>
        </p:spPr>
        <p:txBody>
          <a:bodyPr anchorCtr="0" anchor="ctr" bIns="45700" lIns="91425" spcFirstLastPara="1" rIns="91425" wrap="square" tIns="45700">
            <a:normAutofit/>
          </a:bodyPr>
          <a:lstStyle/>
          <a:p>
            <a:pPr indent="-190500" lvl="0" marL="182880" rtl="0" algn="l">
              <a:lnSpc>
                <a:spcPct val="90000"/>
              </a:lnSpc>
              <a:spcBef>
                <a:spcPts val="0"/>
              </a:spcBef>
              <a:spcAft>
                <a:spcPts val="0"/>
              </a:spcAft>
              <a:buSzPts val="3000"/>
              <a:buChar char="●"/>
            </a:pPr>
            <a:r>
              <a:rPr lang="en-US" sz="3000"/>
              <a:t>Its a process used to predict the potential distribution of species across geographical areas based on environmental variables and species occurrence data. </a:t>
            </a:r>
            <a:endParaRPr sz="3000"/>
          </a:p>
          <a:p>
            <a:pPr indent="0" lvl="0" marL="182880" rtl="0" algn="l">
              <a:lnSpc>
                <a:spcPct val="90000"/>
              </a:lnSpc>
              <a:spcBef>
                <a:spcPts val="1200"/>
              </a:spcBef>
              <a:spcAft>
                <a:spcPts val="0"/>
              </a:spcAft>
              <a:buSzPts val="3000"/>
              <a:buNone/>
            </a:pPr>
            <a:r>
              <a:t/>
            </a:r>
            <a:endParaRPr sz="3000"/>
          </a:p>
          <a:p>
            <a:pPr indent="-190500" lvl="0" marL="182880" rtl="0" algn="l">
              <a:lnSpc>
                <a:spcPct val="90000"/>
              </a:lnSpc>
              <a:spcBef>
                <a:spcPts val="1200"/>
              </a:spcBef>
              <a:spcAft>
                <a:spcPts val="0"/>
              </a:spcAft>
              <a:buSzPts val="3000"/>
              <a:buChar char="●"/>
            </a:pPr>
            <a:r>
              <a:rPr lang="en-US" sz="3000"/>
              <a:t>SDM combines statistical and machine learning techniques with environmental data to model the ecological requirements of a species and its relationship with the environment.</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txBox="1"/>
          <p:nvPr/>
        </p:nvSpPr>
        <p:spPr>
          <a:xfrm>
            <a:off x="793631" y="3352634"/>
            <a:ext cx="19431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Spatial resolution</a:t>
            </a:r>
            <a:endParaRPr b="1" sz="1800">
              <a:solidFill>
                <a:schemeClr val="dk1"/>
              </a:solidFill>
              <a:latin typeface="Corbel"/>
              <a:ea typeface="Corbel"/>
              <a:cs typeface="Corbel"/>
              <a:sym typeface="Corbel"/>
            </a:endParaRPr>
          </a:p>
        </p:txBody>
      </p:sp>
      <p:pic>
        <p:nvPicPr>
          <p:cNvPr id="212" name="Google Shape;212;p20"/>
          <p:cNvPicPr preferRelativeResize="0"/>
          <p:nvPr/>
        </p:nvPicPr>
        <p:blipFill rotWithShape="1">
          <a:blip r:embed="rId3">
            <a:alphaModFix/>
          </a:blip>
          <a:srcRect b="0" l="0" r="0" t="0"/>
          <a:stretch/>
        </p:blipFill>
        <p:spPr>
          <a:xfrm>
            <a:off x="3099101" y="892502"/>
            <a:ext cx="7048297" cy="5965498"/>
          </a:xfrm>
          <a:prstGeom prst="rect">
            <a:avLst/>
          </a:prstGeom>
          <a:noFill/>
          <a:ln>
            <a:noFill/>
          </a:ln>
        </p:spPr>
      </p:pic>
      <p:sp>
        <p:nvSpPr>
          <p:cNvPr id="213" name="Google Shape;213;p20"/>
          <p:cNvSpPr txBox="1"/>
          <p:nvPr/>
        </p:nvSpPr>
        <p:spPr>
          <a:xfrm>
            <a:off x="871269" y="287381"/>
            <a:ext cx="98074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rbel"/>
                <a:ea typeface="Corbel"/>
                <a:cs typeface="Corbel"/>
                <a:sym typeface="Corbel"/>
              </a:rPr>
              <a:t>Q. Shall I select high resolution or low resolution imageries????</a:t>
            </a:r>
            <a:endParaRPr b="1" sz="2800">
              <a:solidFill>
                <a:schemeClr val="dk1"/>
              </a:solidFill>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0" y="1123837"/>
            <a:ext cx="3459191" cy="460118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orbel"/>
              <a:buNone/>
            </a:pPr>
            <a:r>
              <a:rPr b="1" lang="en-US" sz="3200"/>
              <a:t>IPCC</a:t>
            </a:r>
            <a:r>
              <a:rPr lang="en-US" sz="3200"/>
              <a:t>-The Intergovernmental Panel on Climate Change</a:t>
            </a:r>
            <a:br>
              <a:rPr lang="en-US" sz="3200"/>
            </a:br>
            <a:br>
              <a:rPr lang="en-US" sz="3200"/>
            </a:br>
            <a:r>
              <a:rPr lang="en-US"/>
              <a:t>United Nations body for assessing the science related to climate change.</a:t>
            </a:r>
            <a:br>
              <a:rPr lang="en-US"/>
            </a:br>
            <a:endParaRPr sz="3200"/>
          </a:p>
        </p:txBody>
      </p:sp>
      <p:sp>
        <p:nvSpPr>
          <p:cNvPr id="219" name="Google Shape;219;p21"/>
          <p:cNvSpPr txBox="1"/>
          <p:nvPr>
            <p:ph idx="1" type="body"/>
          </p:nvPr>
        </p:nvSpPr>
        <p:spPr>
          <a:xfrm>
            <a:off x="3464850" y="872498"/>
            <a:ext cx="7862657" cy="8497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b="1" lang="en-US"/>
              <a:t>Assessment Report AR5 2014</a:t>
            </a:r>
            <a:endParaRPr/>
          </a:p>
          <a:p>
            <a:pPr indent="0" lvl="0" marL="0" rtl="0" algn="l">
              <a:lnSpc>
                <a:spcPct val="90000"/>
              </a:lnSpc>
              <a:spcBef>
                <a:spcPts val="1200"/>
              </a:spcBef>
              <a:spcAft>
                <a:spcPts val="0"/>
              </a:spcAft>
              <a:buSzPts val="2000"/>
              <a:buNone/>
            </a:pPr>
            <a:r>
              <a:rPr lang="en-US"/>
              <a:t>Consists of three Working Group contributions and a Synthesis Report </a:t>
            </a:r>
            <a:endParaRPr/>
          </a:p>
        </p:txBody>
      </p:sp>
      <p:sp>
        <p:nvSpPr>
          <p:cNvPr id="220" name="Google Shape;220;p21"/>
          <p:cNvSpPr txBox="1"/>
          <p:nvPr/>
        </p:nvSpPr>
        <p:spPr>
          <a:xfrm>
            <a:off x="3459191" y="1823911"/>
            <a:ext cx="780756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Representative Concentration Pathway (RCP) is a greenhouse gas concentration trajectory by the IPCC AR5</a:t>
            </a:r>
            <a:endParaRPr sz="1800">
              <a:solidFill>
                <a:schemeClr val="dk1"/>
              </a:solidFill>
              <a:latin typeface="Corbel"/>
              <a:ea typeface="Corbel"/>
              <a:cs typeface="Corbel"/>
              <a:sym typeface="Corbel"/>
            </a:endParaRPr>
          </a:p>
        </p:txBody>
      </p:sp>
      <p:pic>
        <p:nvPicPr>
          <p:cNvPr id="221" name="Google Shape;221;p21"/>
          <p:cNvPicPr preferRelativeResize="0"/>
          <p:nvPr/>
        </p:nvPicPr>
        <p:blipFill rotWithShape="1">
          <a:blip r:embed="rId3">
            <a:alphaModFix/>
          </a:blip>
          <a:srcRect b="0" l="0" r="0" t="11073"/>
          <a:stretch/>
        </p:blipFill>
        <p:spPr>
          <a:xfrm>
            <a:off x="3883200" y="2470242"/>
            <a:ext cx="7025959" cy="3852920"/>
          </a:xfrm>
          <a:prstGeom prst="rect">
            <a:avLst/>
          </a:prstGeom>
          <a:noFill/>
          <a:ln>
            <a:noFill/>
          </a:ln>
        </p:spPr>
      </p:pic>
      <p:sp>
        <p:nvSpPr>
          <p:cNvPr id="222" name="Google Shape;222;p21"/>
          <p:cNvSpPr txBox="1"/>
          <p:nvPr/>
        </p:nvSpPr>
        <p:spPr>
          <a:xfrm>
            <a:off x="3006054" y="121005"/>
            <a:ext cx="87802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0000"/>
                </a:solidFill>
                <a:latin typeface="Corben"/>
                <a:ea typeface="Corben"/>
                <a:cs typeface="Corben"/>
                <a:sym typeface="Corben"/>
              </a:rPr>
              <a:t>Future Species Distribution Models</a:t>
            </a:r>
            <a:endParaRPr b="1" sz="3200">
              <a:solidFill>
                <a:srgbClr val="FF0000"/>
              </a:solidFill>
              <a:latin typeface="Corben"/>
              <a:ea typeface="Corben"/>
              <a:cs typeface="Corben"/>
              <a:sym typeface="Corbe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115157" y="879895"/>
            <a:ext cx="3214900" cy="299044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74151"/>
              </a:buClr>
              <a:buSzPts val="3200"/>
              <a:buFont typeface="Arial"/>
              <a:buNone/>
            </a:pPr>
            <a:r>
              <a:rPr lang="en-US" sz="3200">
                <a:solidFill>
                  <a:srgbClr val="374151"/>
                </a:solidFill>
                <a:latin typeface="Arial"/>
                <a:ea typeface="Arial"/>
                <a:cs typeface="Arial"/>
                <a:sym typeface="Arial"/>
              </a:rPr>
              <a:t>CMIP5</a:t>
            </a:r>
            <a:br>
              <a:rPr lang="en-US" sz="3200">
                <a:solidFill>
                  <a:srgbClr val="374151"/>
                </a:solidFill>
                <a:latin typeface="Arial"/>
                <a:ea typeface="Arial"/>
                <a:cs typeface="Arial"/>
                <a:sym typeface="Arial"/>
              </a:rPr>
            </a:br>
            <a:br>
              <a:rPr lang="en-US" sz="3200">
                <a:solidFill>
                  <a:srgbClr val="374151"/>
                </a:solidFill>
                <a:latin typeface="Arial"/>
                <a:ea typeface="Arial"/>
                <a:cs typeface="Arial"/>
                <a:sym typeface="Arial"/>
              </a:rPr>
            </a:br>
            <a:r>
              <a:rPr lang="en-US" sz="3200">
                <a:solidFill>
                  <a:srgbClr val="374151"/>
                </a:solidFill>
                <a:latin typeface="Arial"/>
                <a:ea typeface="Arial"/>
                <a:cs typeface="Arial"/>
                <a:sym typeface="Arial"/>
              </a:rPr>
              <a:t>Coupled Model Intercomparison Project Phase 5 (CMIP5)</a:t>
            </a:r>
            <a:endParaRPr sz="3200"/>
          </a:p>
        </p:txBody>
      </p:sp>
      <p:sp>
        <p:nvSpPr>
          <p:cNvPr id="228" name="Google Shape;228;p22"/>
          <p:cNvSpPr txBox="1"/>
          <p:nvPr>
            <p:ph idx="1" type="body"/>
          </p:nvPr>
        </p:nvSpPr>
        <p:spPr>
          <a:xfrm>
            <a:off x="3679487" y="298344"/>
            <a:ext cx="7992052" cy="15599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a:solidFill>
                  <a:srgbClr val="374151"/>
                </a:solidFill>
                <a:latin typeface="Arial"/>
                <a:ea typeface="Arial"/>
                <a:cs typeface="Arial"/>
                <a:sym typeface="Arial"/>
              </a:rPr>
              <a:t>CMIP5 involved numerous climate modeling groups worldwide, running multiple climate models under different scenarios to provide a more robust and comprehensive assessment of climate projections. The results from CMIP5 were used to synthesize the climate projections in IPCC AR5.</a:t>
            </a:r>
            <a:endParaRPr/>
          </a:p>
          <a:p>
            <a:pPr indent="-55879" lvl="0" marL="182880" rtl="0" algn="l">
              <a:lnSpc>
                <a:spcPct val="90000"/>
              </a:lnSpc>
              <a:spcBef>
                <a:spcPts val="1200"/>
              </a:spcBef>
              <a:spcAft>
                <a:spcPts val="0"/>
              </a:spcAft>
              <a:buSzPts val="2000"/>
              <a:buNone/>
            </a:pPr>
            <a:r>
              <a:t/>
            </a:r>
            <a:endParaRPr/>
          </a:p>
        </p:txBody>
      </p:sp>
      <p:pic>
        <p:nvPicPr>
          <p:cNvPr id="229" name="Google Shape;229;p22"/>
          <p:cNvPicPr preferRelativeResize="0"/>
          <p:nvPr/>
        </p:nvPicPr>
        <p:blipFill rotWithShape="1">
          <a:blip r:embed="rId3">
            <a:alphaModFix/>
          </a:blip>
          <a:srcRect b="0" l="0" r="0" t="0"/>
          <a:stretch/>
        </p:blipFill>
        <p:spPr>
          <a:xfrm>
            <a:off x="3821501" y="2105675"/>
            <a:ext cx="7332453" cy="4064162"/>
          </a:xfrm>
          <a:prstGeom prst="rect">
            <a:avLst/>
          </a:prstGeom>
          <a:noFill/>
          <a:ln>
            <a:noFill/>
          </a:ln>
        </p:spPr>
      </p:pic>
      <p:sp>
        <p:nvSpPr>
          <p:cNvPr id="230" name="Google Shape;230;p22"/>
          <p:cNvSpPr txBox="1"/>
          <p:nvPr/>
        </p:nvSpPr>
        <p:spPr>
          <a:xfrm>
            <a:off x="3442005" y="6238849"/>
            <a:ext cx="80914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Hadgem-2 Climate Model is widely used for Indian scenario </a:t>
            </a:r>
            <a:endParaRPr b="1" sz="2400">
              <a:solidFill>
                <a:schemeClr val="dk1"/>
              </a:solidFill>
              <a:latin typeface="Corbel"/>
              <a:ea typeface="Corbel"/>
              <a:cs typeface="Corbel"/>
              <a:sym typeface="Corbel"/>
            </a:endParaRPr>
          </a:p>
        </p:txBody>
      </p:sp>
      <p:sp>
        <p:nvSpPr>
          <p:cNvPr id="231" name="Google Shape;231;p22"/>
          <p:cNvSpPr/>
          <p:nvPr/>
        </p:nvSpPr>
        <p:spPr>
          <a:xfrm>
            <a:off x="-1" y="3861513"/>
            <a:ext cx="3442005"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orbel"/>
                <a:ea typeface="Corbel"/>
                <a:cs typeface="Corbel"/>
                <a:sym typeface="Corbel"/>
              </a:rPr>
              <a:t>20 climate modeling research groups around the world with 40 GCM-covered the historical period (1850-2005) and future scenarios (2006-2100).</a:t>
            </a:r>
            <a:endParaRPr b="1" sz="1800">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orbel"/>
              <a:buNone/>
            </a:pPr>
            <a:r>
              <a:rPr lang="en-US"/>
              <a:t>CMIP6  </a:t>
            </a:r>
            <a:br>
              <a:rPr lang="en-US"/>
            </a:br>
            <a:br>
              <a:rPr lang="en-US"/>
            </a:br>
            <a:r>
              <a:rPr lang="en-US"/>
              <a:t>Broader historical period (1850-2014) and more extended future period (2015-2300) compared to CMIP5</a:t>
            </a:r>
            <a:br>
              <a:rPr lang="en-US"/>
            </a:br>
            <a:endParaRPr/>
          </a:p>
        </p:txBody>
      </p:sp>
      <p:sp>
        <p:nvSpPr>
          <p:cNvPr id="237" name="Google Shape;237;p23"/>
          <p:cNvSpPr txBox="1"/>
          <p:nvPr>
            <p:ph idx="1" type="body"/>
          </p:nvPr>
        </p:nvSpPr>
        <p:spPr>
          <a:xfrm>
            <a:off x="3729088" y="99758"/>
            <a:ext cx="7976957" cy="24419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b="1" lang="en-US" sz="3200"/>
              <a:t>IPCC AR 6- March 2023</a:t>
            </a:r>
            <a:endParaRPr/>
          </a:p>
          <a:p>
            <a:pPr indent="0" lvl="0" marL="0" rtl="0" algn="l">
              <a:lnSpc>
                <a:spcPct val="90000"/>
              </a:lnSpc>
              <a:spcBef>
                <a:spcPts val="1200"/>
              </a:spcBef>
              <a:spcAft>
                <a:spcPts val="0"/>
              </a:spcAft>
              <a:buSzPts val="2000"/>
              <a:buNone/>
            </a:pPr>
            <a:r>
              <a:t/>
            </a:r>
            <a:endParaRPr/>
          </a:p>
          <a:p>
            <a:pPr indent="-182880" lvl="0" marL="182880" rtl="0" algn="l">
              <a:lnSpc>
                <a:spcPct val="90000"/>
              </a:lnSpc>
              <a:spcBef>
                <a:spcPts val="1200"/>
              </a:spcBef>
              <a:spcAft>
                <a:spcPts val="0"/>
              </a:spcAft>
              <a:buSzPts val="2000"/>
              <a:buChar char="●"/>
            </a:pPr>
            <a:r>
              <a:rPr lang="en-US"/>
              <a:t>Shared Socioeconomic Pathways (SSPs)-cover a wider range of future greenhouse gas emissions and socio-economic conditions.</a:t>
            </a:r>
            <a:endParaRPr/>
          </a:p>
          <a:p>
            <a:pPr indent="-182880" lvl="0" marL="182880" rtl="0" algn="l">
              <a:lnSpc>
                <a:spcPct val="90000"/>
              </a:lnSpc>
              <a:spcBef>
                <a:spcPts val="1200"/>
              </a:spcBef>
              <a:spcAft>
                <a:spcPts val="0"/>
              </a:spcAft>
              <a:buSzPts val="2000"/>
              <a:buChar char="●"/>
            </a:pPr>
            <a:r>
              <a:rPr lang="en-US"/>
              <a:t>Included certain models with higher spatial resolution </a:t>
            </a:r>
            <a:endParaRPr/>
          </a:p>
        </p:txBody>
      </p:sp>
      <p:pic>
        <p:nvPicPr>
          <p:cNvPr id="238" name="Google Shape;238;p23"/>
          <p:cNvPicPr preferRelativeResize="0"/>
          <p:nvPr/>
        </p:nvPicPr>
        <p:blipFill rotWithShape="1">
          <a:blip r:embed="rId3">
            <a:alphaModFix/>
          </a:blip>
          <a:srcRect b="0" l="0" r="0" t="0"/>
          <a:stretch/>
        </p:blipFill>
        <p:spPr>
          <a:xfrm>
            <a:off x="3510951" y="3102470"/>
            <a:ext cx="5919828" cy="3755530"/>
          </a:xfrm>
          <a:prstGeom prst="rect">
            <a:avLst/>
          </a:prstGeom>
          <a:noFill/>
          <a:ln>
            <a:noFill/>
          </a:ln>
        </p:spPr>
      </p:pic>
      <p:sp>
        <p:nvSpPr>
          <p:cNvPr id="239" name="Google Shape;239;p23"/>
          <p:cNvSpPr/>
          <p:nvPr/>
        </p:nvSpPr>
        <p:spPr>
          <a:xfrm>
            <a:off x="3988239" y="2436172"/>
            <a:ext cx="53596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12529"/>
                </a:solidFill>
                <a:latin typeface="Microsoft YaHei"/>
                <a:ea typeface="Microsoft YaHei"/>
                <a:cs typeface="Microsoft YaHei"/>
                <a:sym typeface="Microsoft YaHei"/>
              </a:rPr>
              <a:t>(SSPs): 126, 245, 370 and 585.</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Period: 2021-2040, 2041-2060, 2061-2080, 2081-2100</a:t>
            </a:r>
            <a:endParaRPr sz="1800">
              <a:solidFill>
                <a:schemeClr val="dk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idx="1" type="body"/>
          </p:nvPr>
        </p:nvSpPr>
        <p:spPr>
          <a:xfrm>
            <a:off x="3670859" y="746701"/>
            <a:ext cx="8095571" cy="512064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3200"/>
              <a:buNone/>
            </a:pPr>
            <a:r>
              <a:rPr b="1" lang="en-US" sz="3200">
                <a:latin typeface="Arial Rounded"/>
                <a:ea typeface="Arial Rounded"/>
                <a:cs typeface="Arial Rounded"/>
                <a:sym typeface="Arial Rounded"/>
              </a:rPr>
              <a:t>Species Distribution Modelling</a:t>
            </a:r>
            <a:endParaRPr/>
          </a:p>
          <a:p>
            <a:pPr indent="0" lvl="0" marL="0" rtl="0" algn="l">
              <a:lnSpc>
                <a:spcPct val="90000"/>
              </a:lnSpc>
              <a:spcBef>
                <a:spcPts val="1200"/>
              </a:spcBef>
              <a:spcAft>
                <a:spcPts val="0"/>
              </a:spcAft>
              <a:buSzPts val="2400"/>
              <a:buNone/>
            </a:pPr>
            <a:r>
              <a:rPr b="1" lang="en-US" sz="2400">
                <a:latin typeface="Arial Rounded"/>
                <a:ea typeface="Arial Rounded"/>
                <a:cs typeface="Arial Rounded"/>
                <a:sym typeface="Arial Rounded"/>
              </a:rPr>
              <a:t>There are several software options available for running niche modeling</a:t>
            </a:r>
            <a:endParaRPr/>
          </a:p>
          <a:p>
            <a:pPr indent="0" lvl="0" marL="0" rtl="0" algn="l">
              <a:lnSpc>
                <a:spcPct val="90000"/>
              </a:lnSpc>
              <a:spcBef>
                <a:spcPts val="1200"/>
              </a:spcBef>
              <a:spcAft>
                <a:spcPts val="0"/>
              </a:spcAft>
              <a:buSzPts val="2400"/>
              <a:buNone/>
            </a:pPr>
            <a:r>
              <a:t/>
            </a:r>
            <a:endParaRPr b="1" sz="2400">
              <a:latin typeface="Arial Rounded"/>
              <a:ea typeface="Arial Rounded"/>
              <a:cs typeface="Arial Rounded"/>
              <a:sym typeface="Arial Rounded"/>
            </a:endParaRPr>
          </a:p>
          <a:p>
            <a:pPr indent="-457200" lvl="0" marL="457200" rtl="0" algn="l">
              <a:lnSpc>
                <a:spcPct val="150000"/>
              </a:lnSpc>
              <a:spcBef>
                <a:spcPts val="1200"/>
              </a:spcBef>
              <a:spcAft>
                <a:spcPts val="0"/>
              </a:spcAft>
              <a:buSzPts val="2400"/>
              <a:buFont typeface="Corbel"/>
              <a:buAutoNum type="arabicPeriod"/>
            </a:pPr>
            <a:r>
              <a:rPr b="1" lang="en-US" sz="2400">
                <a:latin typeface="Arial Rounded"/>
                <a:ea typeface="Arial Rounded"/>
                <a:cs typeface="Arial Rounded"/>
                <a:sym typeface="Arial Rounded"/>
              </a:rPr>
              <a:t>Maximum Entropy (MaxEnt)</a:t>
            </a:r>
            <a:endParaRPr/>
          </a:p>
          <a:p>
            <a:pPr indent="-457200" lvl="0" marL="457200" rtl="0" algn="l">
              <a:lnSpc>
                <a:spcPct val="150000"/>
              </a:lnSpc>
              <a:spcBef>
                <a:spcPts val="1200"/>
              </a:spcBef>
              <a:spcAft>
                <a:spcPts val="0"/>
              </a:spcAft>
              <a:buSzPts val="2400"/>
              <a:buFont typeface="Corbel"/>
              <a:buAutoNum type="arabicPeriod"/>
            </a:pPr>
            <a:r>
              <a:rPr b="1" lang="en-US" sz="2400">
                <a:latin typeface="Arial Rounded"/>
                <a:ea typeface="Arial Rounded"/>
                <a:cs typeface="Arial Rounded"/>
                <a:sym typeface="Arial Rounded"/>
              </a:rPr>
              <a:t>R (packages like dismo, biomod2, ENMeval, SDMTools, presence, Rmaxent etc..)</a:t>
            </a:r>
            <a:endParaRPr/>
          </a:p>
          <a:p>
            <a:pPr indent="-457200" lvl="0" marL="457200" rtl="0" algn="l">
              <a:lnSpc>
                <a:spcPct val="150000"/>
              </a:lnSpc>
              <a:spcBef>
                <a:spcPts val="1200"/>
              </a:spcBef>
              <a:spcAft>
                <a:spcPts val="0"/>
              </a:spcAft>
              <a:buSzPts val="2400"/>
              <a:buFont typeface="Corbel"/>
              <a:buAutoNum type="arabicPeriod"/>
            </a:pPr>
            <a:r>
              <a:rPr b="1" lang="en-US" sz="2400">
                <a:latin typeface="Arial Rounded"/>
                <a:ea typeface="Arial Rounded"/>
                <a:cs typeface="Arial Rounded"/>
                <a:sym typeface="Arial Rounded"/>
              </a:rPr>
              <a:t>Arc GIS (SDM Toolbox)</a:t>
            </a:r>
            <a:endParaRPr/>
          </a:p>
          <a:p>
            <a:pPr indent="-457200" lvl="0" marL="457200" rtl="0" algn="l">
              <a:lnSpc>
                <a:spcPct val="150000"/>
              </a:lnSpc>
              <a:spcBef>
                <a:spcPts val="1200"/>
              </a:spcBef>
              <a:spcAft>
                <a:spcPts val="0"/>
              </a:spcAft>
              <a:buSzPts val="2400"/>
              <a:buFont typeface="Corbel"/>
              <a:buAutoNum type="arabicPeriod"/>
            </a:pPr>
            <a:r>
              <a:rPr b="1" lang="en-US" sz="2400">
                <a:latin typeface="Arial Rounded"/>
                <a:ea typeface="Arial Rounded"/>
                <a:cs typeface="Arial Rounded"/>
                <a:sym typeface="Arial Rounded"/>
              </a:rPr>
              <a:t>OpenModeller</a:t>
            </a:r>
            <a:endParaRPr b="1" sz="2400">
              <a:latin typeface="Arial Rounded"/>
              <a:ea typeface="Arial Rounded"/>
              <a:cs typeface="Arial Rounded"/>
              <a:sym typeface="Arial Rounded"/>
            </a:endParaRPr>
          </a:p>
          <a:p>
            <a:pPr indent="-55879" lvl="0" marL="182880" rtl="0" algn="l">
              <a:lnSpc>
                <a:spcPct val="90000"/>
              </a:lnSpc>
              <a:spcBef>
                <a:spcPts val="1200"/>
              </a:spcBef>
              <a:spcAft>
                <a:spcPts val="0"/>
              </a:spcAft>
              <a:buSzPts val="2000"/>
              <a:buNone/>
            </a:pPr>
            <a:r>
              <a:t/>
            </a:r>
            <a:endParaRPr/>
          </a:p>
        </p:txBody>
      </p:sp>
      <p:sp>
        <p:nvSpPr>
          <p:cNvPr id="245" name="Google Shape;245;p24"/>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6</a:t>
            </a:r>
            <a:endParaRPr b="1" sz="4000">
              <a:solidFill>
                <a:schemeClr val="dk1"/>
              </a:solidFill>
              <a:latin typeface="Arial Rounded"/>
              <a:ea typeface="Arial Rounded"/>
              <a:cs typeface="Arial Rounded"/>
              <a:sym typeface="Arial Round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pic>
        <p:nvPicPr>
          <p:cNvPr id="251" name="Google Shape;251;p25"/>
          <p:cNvPicPr preferRelativeResize="0"/>
          <p:nvPr>
            <p:ph idx="1" type="body"/>
          </p:nvPr>
        </p:nvPicPr>
        <p:blipFill rotWithShape="1">
          <a:blip r:embed="rId3">
            <a:alphaModFix/>
          </a:blip>
          <a:srcRect b="0" l="0" r="0" t="0"/>
          <a:stretch/>
        </p:blipFill>
        <p:spPr>
          <a:xfrm>
            <a:off x="159612" y="379190"/>
            <a:ext cx="11718729" cy="6090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6"/>
          <p:cNvPicPr preferRelativeResize="0"/>
          <p:nvPr/>
        </p:nvPicPr>
        <p:blipFill rotWithShape="1">
          <a:blip r:embed="rId3">
            <a:alphaModFix/>
          </a:blip>
          <a:srcRect b="5714" l="52701" r="6875" t="16190"/>
          <a:stretch/>
        </p:blipFill>
        <p:spPr>
          <a:xfrm>
            <a:off x="228598" y="400049"/>
            <a:ext cx="10998983" cy="59762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pic>
        <p:nvPicPr>
          <p:cNvPr id="262" name="Google Shape;262;p27"/>
          <p:cNvPicPr preferRelativeResize="0"/>
          <p:nvPr/>
        </p:nvPicPr>
        <p:blipFill rotWithShape="1">
          <a:blip r:embed="rId3">
            <a:alphaModFix/>
          </a:blip>
          <a:srcRect b="12143" l="52902" r="6875" t="12856"/>
          <a:stretch/>
        </p:blipFill>
        <p:spPr>
          <a:xfrm>
            <a:off x="252919" y="456709"/>
            <a:ext cx="11034206" cy="57865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8"/>
          <p:cNvPicPr preferRelativeResize="0"/>
          <p:nvPr/>
        </p:nvPicPr>
        <p:blipFill rotWithShape="1">
          <a:blip r:embed="rId3">
            <a:alphaModFix/>
          </a:blip>
          <a:srcRect b="11946" l="53561" r="8805" t="13717"/>
          <a:stretch/>
        </p:blipFill>
        <p:spPr>
          <a:xfrm>
            <a:off x="631177" y="331774"/>
            <a:ext cx="10399886" cy="57777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273" name="Google Shape;273;p29"/>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55879" lvl="0" marL="182880" rtl="0" algn="l">
              <a:lnSpc>
                <a:spcPct val="90000"/>
              </a:lnSpc>
              <a:spcBef>
                <a:spcPts val="0"/>
              </a:spcBef>
              <a:spcAft>
                <a:spcPts val="0"/>
              </a:spcAft>
              <a:buSzPts val="2000"/>
              <a:buNone/>
            </a:pPr>
            <a:r>
              <a:t/>
            </a:r>
            <a:endParaRPr/>
          </a:p>
        </p:txBody>
      </p:sp>
      <p:pic>
        <p:nvPicPr>
          <p:cNvPr id="274" name="Google Shape;274;p29"/>
          <p:cNvPicPr preferRelativeResize="0"/>
          <p:nvPr/>
        </p:nvPicPr>
        <p:blipFill rotWithShape="1">
          <a:blip r:embed="rId3">
            <a:alphaModFix/>
          </a:blip>
          <a:srcRect b="14999" l="52835" r="8793" t="27316"/>
          <a:stretch/>
        </p:blipFill>
        <p:spPr>
          <a:xfrm>
            <a:off x="25292" y="856627"/>
            <a:ext cx="12128608" cy="5128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BAM diagram</a:t>
            </a:r>
            <a:endParaRPr/>
          </a:p>
        </p:txBody>
      </p:sp>
      <p:pic>
        <p:nvPicPr>
          <p:cNvPr id="103" name="Google Shape;103;p3"/>
          <p:cNvPicPr preferRelativeResize="0"/>
          <p:nvPr/>
        </p:nvPicPr>
        <p:blipFill rotWithShape="1">
          <a:blip r:embed="rId3">
            <a:alphaModFix/>
          </a:blip>
          <a:srcRect b="0" l="0" r="0" t="0"/>
          <a:stretch/>
        </p:blipFill>
        <p:spPr>
          <a:xfrm>
            <a:off x="4352286" y="1405996"/>
            <a:ext cx="5680235" cy="4572110"/>
          </a:xfrm>
          <a:prstGeom prst="rect">
            <a:avLst/>
          </a:prstGeom>
          <a:noFill/>
          <a:ln>
            <a:noFill/>
          </a:ln>
        </p:spPr>
      </p:pic>
      <p:sp>
        <p:nvSpPr>
          <p:cNvPr id="104" name="Google Shape;104;p3"/>
          <p:cNvSpPr/>
          <p:nvPr/>
        </p:nvSpPr>
        <p:spPr>
          <a:xfrm>
            <a:off x="9270358" y="6047116"/>
            <a:ext cx="1674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orbel"/>
                <a:ea typeface="Corbel"/>
                <a:cs typeface="Corbel"/>
                <a:sym typeface="Corbel"/>
              </a:rPr>
              <a:t>(Peterson 2011)</a:t>
            </a:r>
            <a:endParaRPr sz="1800">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55879" lvl="0" marL="182880" rtl="0" algn="l">
              <a:lnSpc>
                <a:spcPct val="90000"/>
              </a:lnSpc>
              <a:spcBef>
                <a:spcPts val="0"/>
              </a:spcBef>
              <a:spcAft>
                <a:spcPts val="0"/>
              </a:spcAft>
              <a:buSzPts val="2000"/>
              <a:buNone/>
            </a:pPr>
            <a:r>
              <a:t/>
            </a:r>
            <a:endParaRPr/>
          </a:p>
        </p:txBody>
      </p:sp>
      <p:pic>
        <p:nvPicPr>
          <p:cNvPr id="280" name="Google Shape;280;p30"/>
          <p:cNvPicPr preferRelativeResize="0"/>
          <p:nvPr/>
        </p:nvPicPr>
        <p:blipFill rotWithShape="1">
          <a:blip r:embed="rId3">
            <a:alphaModFix/>
          </a:blip>
          <a:srcRect b="16665" l="53230" r="9468" t="17257"/>
          <a:stretch/>
        </p:blipFill>
        <p:spPr>
          <a:xfrm>
            <a:off x="460070" y="477429"/>
            <a:ext cx="11271859" cy="56158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pic>
        <p:nvPicPr>
          <p:cNvPr id="286" name="Google Shape;286;p31"/>
          <p:cNvPicPr preferRelativeResize="0"/>
          <p:nvPr/>
        </p:nvPicPr>
        <p:blipFill rotWithShape="1">
          <a:blip r:embed="rId3">
            <a:alphaModFix/>
          </a:blip>
          <a:srcRect b="6519" l="52367" r="7677" t="12065"/>
          <a:stretch/>
        </p:blipFill>
        <p:spPr>
          <a:xfrm>
            <a:off x="755426" y="633875"/>
            <a:ext cx="10122124" cy="58008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292" name="Google Shape;292;p32"/>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55879" lvl="0" marL="182880" rtl="0" algn="l">
              <a:lnSpc>
                <a:spcPct val="90000"/>
              </a:lnSpc>
              <a:spcBef>
                <a:spcPts val="0"/>
              </a:spcBef>
              <a:spcAft>
                <a:spcPts val="0"/>
              </a:spcAft>
              <a:buSzPts val="2000"/>
              <a:buNone/>
            </a:pPr>
            <a:r>
              <a:t/>
            </a:r>
            <a:endParaRPr/>
          </a:p>
        </p:txBody>
      </p:sp>
      <p:pic>
        <p:nvPicPr>
          <p:cNvPr id="293" name="Google Shape;293;p32"/>
          <p:cNvPicPr preferRelativeResize="0"/>
          <p:nvPr/>
        </p:nvPicPr>
        <p:blipFill rotWithShape="1">
          <a:blip r:embed="rId3">
            <a:alphaModFix/>
          </a:blip>
          <a:srcRect b="20678" l="52102" r="9468" t="13482"/>
          <a:stretch/>
        </p:blipFill>
        <p:spPr>
          <a:xfrm>
            <a:off x="350740" y="673634"/>
            <a:ext cx="11259195" cy="54254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pic>
        <p:nvPicPr>
          <p:cNvPr id="299" name="Google Shape;299;p33"/>
          <p:cNvPicPr preferRelativeResize="0"/>
          <p:nvPr/>
        </p:nvPicPr>
        <p:blipFill rotWithShape="1">
          <a:blip r:embed="rId3">
            <a:alphaModFix/>
          </a:blip>
          <a:srcRect b="42389" l="51703" r="8273" t="12537"/>
          <a:stretch/>
        </p:blipFill>
        <p:spPr>
          <a:xfrm>
            <a:off x="252919" y="1695450"/>
            <a:ext cx="11547282" cy="40295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305" name="Google Shape;305;p3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55879" lvl="0" marL="182880" rtl="0" algn="l">
              <a:lnSpc>
                <a:spcPct val="90000"/>
              </a:lnSpc>
              <a:spcBef>
                <a:spcPts val="0"/>
              </a:spcBef>
              <a:spcAft>
                <a:spcPts val="0"/>
              </a:spcAft>
              <a:buSzPts val="2000"/>
              <a:buNone/>
            </a:pPr>
            <a:r>
              <a:t/>
            </a:r>
            <a:endParaRPr/>
          </a:p>
        </p:txBody>
      </p:sp>
      <p:pic>
        <p:nvPicPr>
          <p:cNvPr id="306" name="Google Shape;306;p34"/>
          <p:cNvPicPr preferRelativeResize="0"/>
          <p:nvPr/>
        </p:nvPicPr>
        <p:blipFill rotWithShape="1">
          <a:blip r:embed="rId3">
            <a:alphaModFix/>
          </a:blip>
          <a:srcRect b="12182" l="53695" r="8273" t="16076"/>
          <a:stretch/>
        </p:blipFill>
        <p:spPr>
          <a:xfrm>
            <a:off x="252919" y="247650"/>
            <a:ext cx="11597879" cy="615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idx="1" type="body"/>
          </p:nvPr>
        </p:nvSpPr>
        <p:spPr>
          <a:xfrm>
            <a:off x="3433313" y="155960"/>
            <a:ext cx="8350370" cy="61118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3200"/>
              <a:buNone/>
            </a:pPr>
            <a:r>
              <a:rPr b="1" lang="en-US" sz="3200">
                <a:latin typeface="Arial Rounded"/>
                <a:ea typeface="Arial Rounded"/>
                <a:cs typeface="Arial Rounded"/>
                <a:sym typeface="Arial Rounded"/>
              </a:rPr>
              <a:t>Model validation</a:t>
            </a:r>
            <a:endParaRPr/>
          </a:p>
          <a:p>
            <a:pPr indent="0" lvl="0" marL="0" rtl="0" algn="l">
              <a:lnSpc>
                <a:spcPct val="90000"/>
              </a:lnSpc>
              <a:spcBef>
                <a:spcPts val="1200"/>
              </a:spcBef>
              <a:spcAft>
                <a:spcPts val="0"/>
              </a:spcAft>
              <a:buSzPts val="2000"/>
              <a:buNone/>
            </a:pPr>
            <a:r>
              <a:rPr b="1" lang="en-US" u="sng"/>
              <a:t>1. AUC (Area Under the Receiver Operating Characteristic Curve)</a:t>
            </a:r>
            <a:endParaRPr/>
          </a:p>
          <a:p>
            <a:pPr indent="0" lvl="0" marL="0" rtl="0" algn="l">
              <a:lnSpc>
                <a:spcPct val="90000"/>
              </a:lnSpc>
              <a:spcBef>
                <a:spcPts val="1200"/>
              </a:spcBef>
              <a:spcAft>
                <a:spcPts val="0"/>
              </a:spcAft>
              <a:buSzPts val="2000"/>
              <a:buNone/>
            </a:pPr>
            <a:r>
              <a:rPr lang="en-US"/>
              <a:t>It plots the True Positive Rate (TPR) against the False Positive Rate (FPR). </a:t>
            </a:r>
            <a:endParaRPr/>
          </a:p>
          <a:p>
            <a:pPr indent="0" lvl="0" marL="0" rtl="0" algn="l">
              <a:lnSpc>
                <a:spcPct val="90000"/>
              </a:lnSpc>
              <a:spcBef>
                <a:spcPts val="1200"/>
              </a:spcBef>
              <a:spcAft>
                <a:spcPts val="0"/>
              </a:spcAft>
              <a:buSzPts val="2000"/>
              <a:buNone/>
            </a:pPr>
            <a:r>
              <a:rPr lang="en-US"/>
              <a:t>A higher AUC indicates better discrimination power of the model, with 1.0 being a perfect score</a:t>
            </a:r>
            <a:endParaRPr/>
          </a:p>
          <a:p>
            <a:pPr indent="0" lvl="0" marL="0" rtl="0" algn="l">
              <a:lnSpc>
                <a:spcPct val="90000"/>
              </a:lnSpc>
              <a:spcBef>
                <a:spcPts val="1200"/>
              </a:spcBef>
              <a:spcAft>
                <a:spcPts val="0"/>
              </a:spcAft>
              <a:buSzPts val="2000"/>
              <a:buNone/>
            </a:pPr>
            <a:r>
              <a:rPr b="1" lang="en-US" u="sng"/>
              <a:t>2. Kappa (Cohen's Kappa)</a:t>
            </a:r>
            <a:endParaRPr/>
          </a:p>
          <a:p>
            <a:pPr indent="0" lvl="0" marL="0" rtl="0" algn="l">
              <a:lnSpc>
                <a:spcPct val="90000"/>
              </a:lnSpc>
              <a:spcBef>
                <a:spcPts val="1200"/>
              </a:spcBef>
              <a:spcAft>
                <a:spcPts val="0"/>
              </a:spcAft>
              <a:buSzPts val="2000"/>
              <a:buNone/>
            </a:pPr>
            <a:r>
              <a:rPr lang="en-US"/>
              <a:t>A Kappa value of 1 indicates perfect agreement, 0 indicates agreement no better than chance, and negative values suggest agreement worse than chance.</a:t>
            </a:r>
            <a:endParaRPr/>
          </a:p>
          <a:p>
            <a:pPr indent="0" lvl="0" marL="0" rtl="0" algn="l">
              <a:lnSpc>
                <a:spcPct val="90000"/>
              </a:lnSpc>
              <a:spcBef>
                <a:spcPts val="1200"/>
              </a:spcBef>
              <a:spcAft>
                <a:spcPts val="0"/>
              </a:spcAft>
              <a:buSzPts val="2000"/>
              <a:buNone/>
            </a:pPr>
            <a:r>
              <a:rPr lang="en-US"/>
              <a:t>It is particularly useful when dealing with imbalanced datasets</a:t>
            </a:r>
            <a:endParaRPr b="1"/>
          </a:p>
          <a:p>
            <a:pPr indent="0" lvl="0" marL="0" rtl="0" algn="l">
              <a:lnSpc>
                <a:spcPct val="90000"/>
              </a:lnSpc>
              <a:spcBef>
                <a:spcPts val="1200"/>
              </a:spcBef>
              <a:spcAft>
                <a:spcPts val="0"/>
              </a:spcAft>
              <a:buSzPts val="2000"/>
              <a:buNone/>
            </a:pPr>
            <a:r>
              <a:rPr b="1" lang="en-US" u="sng"/>
              <a:t>3. TSS (True Skill Statistic)</a:t>
            </a:r>
            <a:r>
              <a:rPr lang="en-US" u="sng"/>
              <a:t>:</a:t>
            </a:r>
            <a:endParaRPr/>
          </a:p>
          <a:p>
            <a:pPr indent="0" lvl="0" marL="0" rtl="0" algn="l">
              <a:lnSpc>
                <a:spcPct val="90000"/>
              </a:lnSpc>
              <a:spcBef>
                <a:spcPts val="1200"/>
              </a:spcBef>
              <a:spcAft>
                <a:spcPts val="0"/>
              </a:spcAft>
              <a:buSzPts val="2000"/>
              <a:buNone/>
            </a:pPr>
            <a:r>
              <a:rPr lang="en-US"/>
              <a:t>A binary classification that considers both </a:t>
            </a:r>
            <a:r>
              <a:rPr b="1" lang="en-US"/>
              <a:t>sensitivity</a:t>
            </a:r>
            <a:r>
              <a:rPr lang="en-US"/>
              <a:t> and </a:t>
            </a:r>
            <a:r>
              <a:rPr b="1" lang="en-US"/>
              <a:t>specificity</a:t>
            </a:r>
            <a:r>
              <a:rPr lang="en-US"/>
              <a:t>. It is defined as TSS = Sensitivity + Specificity – 1 </a:t>
            </a:r>
            <a:endParaRPr/>
          </a:p>
          <a:p>
            <a:pPr indent="0" lvl="0" marL="0" rtl="0" algn="l">
              <a:lnSpc>
                <a:spcPct val="90000"/>
              </a:lnSpc>
              <a:spcBef>
                <a:spcPts val="1200"/>
              </a:spcBef>
              <a:spcAft>
                <a:spcPts val="0"/>
              </a:spcAft>
              <a:buSzPts val="2000"/>
              <a:buNone/>
            </a:pPr>
            <a:r>
              <a:rPr lang="en-US"/>
              <a:t>Values ranges from -1 to 1. A TSS value of 1 indicates perfect classification, 0 indicates no skill, and negative values suggest worse-than-chance performance.</a:t>
            </a:r>
            <a:endParaRPr b="1">
              <a:latin typeface="Arial Rounded"/>
              <a:ea typeface="Arial Rounded"/>
              <a:cs typeface="Arial Rounded"/>
              <a:sym typeface="Arial Rounded"/>
            </a:endParaRPr>
          </a:p>
          <a:p>
            <a:pPr indent="0" lvl="0" marL="0" rtl="0" algn="l">
              <a:lnSpc>
                <a:spcPct val="90000"/>
              </a:lnSpc>
              <a:spcBef>
                <a:spcPts val="1200"/>
              </a:spcBef>
              <a:spcAft>
                <a:spcPts val="0"/>
              </a:spcAft>
              <a:buSzPts val="3200"/>
              <a:buNone/>
            </a:pPr>
            <a:r>
              <a:t/>
            </a:r>
            <a:endParaRPr sz="3200"/>
          </a:p>
        </p:txBody>
      </p:sp>
      <p:sp>
        <p:nvSpPr>
          <p:cNvPr id="312" name="Google Shape;312;p35"/>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7</a:t>
            </a:r>
            <a:endParaRPr b="1" sz="4000">
              <a:solidFill>
                <a:schemeClr val="dk1"/>
              </a:solidFill>
              <a:latin typeface="Arial Rounded"/>
              <a:ea typeface="Arial Rounded"/>
              <a:cs typeface="Arial Rounded"/>
              <a:sym typeface="Arial Round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4294967295" type="title"/>
          </p:nvPr>
        </p:nvSpPr>
        <p:spPr>
          <a:xfrm>
            <a:off x="0" y="1123950"/>
            <a:ext cx="2947988" cy="46005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Habitat Suitability index</a:t>
            </a:r>
            <a:endParaRPr/>
          </a:p>
        </p:txBody>
      </p:sp>
      <p:sp>
        <p:nvSpPr>
          <p:cNvPr id="318" name="Google Shape;318;p36"/>
          <p:cNvSpPr txBox="1"/>
          <p:nvPr>
            <p:ph idx="4294967295" type="body"/>
          </p:nvPr>
        </p:nvSpPr>
        <p:spPr>
          <a:xfrm>
            <a:off x="444500" y="2450772"/>
            <a:ext cx="6032500" cy="233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b="1" lang="en-US" sz="2800">
                <a:latin typeface="Calibri"/>
                <a:ea typeface="Calibri"/>
                <a:cs typeface="Calibri"/>
                <a:sym typeface="Calibri"/>
              </a:rPr>
              <a:t>0 - 0.25 	Low suitable area</a:t>
            </a:r>
            <a:endParaRPr/>
          </a:p>
          <a:p>
            <a:pPr indent="0" lvl="0" marL="0" rtl="0" algn="l">
              <a:lnSpc>
                <a:spcPct val="90000"/>
              </a:lnSpc>
              <a:spcBef>
                <a:spcPts val="1200"/>
              </a:spcBef>
              <a:spcAft>
                <a:spcPts val="0"/>
              </a:spcAft>
              <a:buSzPts val="2800"/>
              <a:buNone/>
            </a:pPr>
            <a:r>
              <a:rPr b="1" lang="en-US" sz="2800">
                <a:latin typeface="Calibri"/>
                <a:ea typeface="Calibri"/>
                <a:cs typeface="Calibri"/>
                <a:sym typeface="Calibri"/>
              </a:rPr>
              <a:t>0.25 - 0.5 	Moderately suitable area</a:t>
            </a:r>
            <a:endParaRPr/>
          </a:p>
          <a:p>
            <a:pPr indent="0" lvl="0" marL="0" rtl="0" algn="l">
              <a:lnSpc>
                <a:spcPct val="90000"/>
              </a:lnSpc>
              <a:spcBef>
                <a:spcPts val="1200"/>
              </a:spcBef>
              <a:spcAft>
                <a:spcPts val="0"/>
              </a:spcAft>
              <a:buSzPts val="2800"/>
              <a:buNone/>
            </a:pPr>
            <a:r>
              <a:rPr b="1" lang="en-US" sz="2800">
                <a:latin typeface="Calibri"/>
                <a:ea typeface="Calibri"/>
                <a:cs typeface="Calibri"/>
                <a:sym typeface="Calibri"/>
              </a:rPr>
              <a:t>0.5 - 0.75 	Good/ suitable</a:t>
            </a:r>
            <a:endParaRPr/>
          </a:p>
          <a:p>
            <a:pPr indent="0" lvl="0" marL="0" rtl="0" algn="l">
              <a:lnSpc>
                <a:spcPct val="90000"/>
              </a:lnSpc>
              <a:spcBef>
                <a:spcPts val="1200"/>
              </a:spcBef>
              <a:spcAft>
                <a:spcPts val="0"/>
              </a:spcAft>
              <a:buSzPts val="2800"/>
              <a:buNone/>
            </a:pPr>
            <a:r>
              <a:rPr b="1" lang="en-US" sz="2800">
                <a:latin typeface="Calibri"/>
                <a:ea typeface="Calibri"/>
                <a:cs typeface="Calibri"/>
                <a:sym typeface="Calibri"/>
              </a:rPr>
              <a:t>0.75 - 1.0 	Highly suitable</a:t>
            </a:r>
            <a:endParaRPr b="1" sz="2800">
              <a:latin typeface="Calibri"/>
              <a:ea typeface="Calibri"/>
              <a:cs typeface="Calibri"/>
              <a:sym typeface="Calibri"/>
            </a:endParaRPr>
          </a:p>
        </p:txBody>
      </p:sp>
      <p:pic>
        <p:nvPicPr>
          <p:cNvPr id="319" name="Google Shape;319;p36"/>
          <p:cNvPicPr preferRelativeResize="0"/>
          <p:nvPr/>
        </p:nvPicPr>
        <p:blipFill rotWithShape="1">
          <a:blip r:embed="rId3">
            <a:alphaModFix/>
          </a:blip>
          <a:srcRect b="0" l="0" r="0" t="0"/>
          <a:stretch/>
        </p:blipFill>
        <p:spPr>
          <a:xfrm>
            <a:off x="6846887" y="158750"/>
            <a:ext cx="4430713" cy="6243679"/>
          </a:xfrm>
          <a:prstGeom prst="rect">
            <a:avLst/>
          </a:prstGeom>
          <a:noFill/>
          <a:ln>
            <a:noFill/>
          </a:ln>
        </p:spPr>
      </p:pic>
      <p:sp>
        <p:nvSpPr>
          <p:cNvPr id="320" name="Google Shape;320;p36"/>
          <p:cNvSpPr txBox="1"/>
          <p:nvPr/>
        </p:nvSpPr>
        <p:spPr>
          <a:xfrm>
            <a:off x="444500" y="1828800"/>
            <a:ext cx="39798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rbel"/>
                <a:ea typeface="Corbel"/>
                <a:cs typeface="Corbel"/>
                <a:sym typeface="Corbel"/>
              </a:rPr>
              <a:t>Habitat Suitability Index</a:t>
            </a:r>
            <a:endParaRPr b="1" sz="2800">
              <a:solidFill>
                <a:schemeClr val="dk1"/>
              </a:solidFill>
              <a:latin typeface="Corbel"/>
              <a:ea typeface="Corbel"/>
              <a:cs typeface="Corbel"/>
              <a:sym typeface="Corbel"/>
            </a:endParaRPr>
          </a:p>
        </p:txBody>
      </p:sp>
      <p:sp>
        <p:nvSpPr>
          <p:cNvPr id="321" name="Google Shape;321;p36"/>
          <p:cNvSpPr txBox="1"/>
          <p:nvPr/>
        </p:nvSpPr>
        <p:spPr>
          <a:xfrm>
            <a:off x="9537700" y="6402429"/>
            <a:ext cx="18848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Raman et al. 2020</a:t>
            </a:r>
            <a:endParaRPr sz="1800">
              <a:solidFill>
                <a:schemeClr val="dk1"/>
              </a:solidFill>
              <a:latin typeface="Corbel"/>
              <a:ea typeface="Corbel"/>
              <a:cs typeface="Corbel"/>
              <a:sym typeface="Corbe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7"/>
          <p:cNvPicPr preferRelativeResize="0"/>
          <p:nvPr/>
        </p:nvPicPr>
        <p:blipFill rotWithShape="1">
          <a:blip r:embed="rId3">
            <a:alphaModFix/>
          </a:blip>
          <a:srcRect b="0" l="0" r="0" t="0"/>
          <a:stretch/>
        </p:blipFill>
        <p:spPr>
          <a:xfrm>
            <a:off x="6972300" y="220596"/>
            <a:ext cx="4811712" cy="6332604"/>
          </a:xfrm>
          <a:prstGeom prst="rect">
            <a:avLst/>
          </a:prstGeom>
          <a:noFill/>
          <a:ln>
            <a:noFill/>
          </a:ln>
        </p:spPr>
      </p:pic>
      <p:sp>
        <p:nvSpPr>
          <p:cNvPr id="327" name="Google Shape;327;p37"/>
          <p:cNvSpPr txBox="1"/>
          <p:nvPr/>
        </p:nvSpPr>
        <p:spPr>
          <a:xfrm>
            <a:off x="9791700" y="6488668"/>
            <a:ext cx="18848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Raman et al. 2020</a:t>
            </a:r>
            <a:endParaRPr sz="1800">
              <a:solidFill>
                <a:schemeClr val="dk1"/>
              </a:solidFill>
              <a:latin typeface="Corbel"/>
              <a:ea typeface="Corbel"/>
              <a:cs typeface="Corbel"/>
              <a:sym typeface="Corbel"/>
            </a:endParaRPr>
          </a:p>
        </p:txBody>
      </p:sp>
      <p:pic>
        <p:nvPicPr>
          <p:cNvPr id="328" name="Google Shape;328;p37"/>
          <p:cNvPicPr preferRelativeResize="0"/>
          <p:nvPr/>
        </p:nvPicPr>
        <p:blipFill rotWithShape="1">
          <a:blip r:embed="rId4">
            <a:alphaModFix/>
          </a:blip>
          <a:srcRect b="0" l="0" r="0" t="0"/>
          <a:stretch/>
        </p:blipFill>
        <p:spPr>
          <a:xfrm>
            <a:off x="203170" y="1224952"/>
            <a:ext cx="6270906" cy="3806495"/>
          </a:xfrm>
          <a:prstGeom prst="rect">
            <a:avLst/>
          </a:prstGeom>
          <a:noFill/>
          <a:ln>
            <a:noFill/>
          </a:ln>
        </p:spPr>
      </p:pic>
      <p:sp>
        <p:nvSpPr>
          <p:cNvPr id="329" name="Google Shape;329;p37"/>
          <p:cNvSpPr txBox="1"/>
          <p:nvPr/>
        </p:nvSpPr>
        <p:spPr>
          <a:xfrm>
            <a:off x="4788678" y="5152217"/>
            <a:ext cx="16853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Sony et al. 2018</a:t>
            </a:r>
            <a:endParaRPr sz="1800">
              <a:solidFill>
                <a:schemeClr val="dk1"/>
              </a:solidFill>
              <a:latin typeface="Corbel"/>
              <a:ea typeface="Corbel"/>
              <a:cs typeface="Corbel"/>
              <a:sym typeface="Corbel"/>
            </a:endParaRPr>
          </a:p>
        </p:txBody>
      </p:sp>
      <p:sp>
        <p:nvSpPr>
          <p:cNvPr id="330" name="Google Shape;330;p37"/>
          <p:cNvSpPr txBox="1"/>
          <p:nvPr/>
        </p:nvSpPr>
        <p:spPr>
          <a:xfrm>
            <a:off x="314708" y="379737"/>
            <a:ext cx="665759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rbel"/>
                <a:ea typeface="Corbel"/>
                <a:cs typeface="Corbel"/>
                <a:sym typeface="Corbel"/>
              </a:rPr>
              <a:t>Important parameters and response curve</a:t>
            </a:r>
            <a:endParaRPr b="1" sz="2800">
              <a:solidFill>
                <a:schemeClr val="dk1"/>
              </a:solidFill>
              <a:latin typeface="Corbel"/>
              <a:ea typeface="Corbel"/>
              <a:cs typeface="Corbel"/>
              <a:sym typeface="Corbe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idx="1" type="body"/>
          </p:nvPr>
        </p:nvSpPr>
        <p:spPr>
          <a:xfrm>
            <a:off x="3485071" y="281570"/>
            <a:ext cx="7970808" cy="490239"/>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SzPts val="3200"/>
              <a:buNone/>
            </a:pPr>
            <a:r>
              <a:rPr b="1" lang="en-US" sz="3200">
                <a:latin typeface="Arial Rounded"/>
                <a:ea typeface="Arial Rounded"/>
                <a:cs typeface="Arial Rounded"/>
                <a:sym typeface="Arial Rounded"/>
              </a:rPr>
              <a:t>Publish your results</a:t>
            </a:r>
            <a:endParaRPr/>
          </a:p>
          <a:p>
            <a:pPr indent="-55879" lvl="0" marL="182880" rtl="0" algn="l">
              <a:lnSpc>
                <a:spcPct val="90000"/>
              </a:lnSpc>
              <a:spcBef>
                <a:spcPts val="1200"/>
              </a:spcBef>
              <a:spcAft>
                <a:spcPts val="0"/>
              </a:spcAft>
              <a:buSzPts val="2000"/>
              <a:buNone/>
            </a:pPr>
            <a:r>
              <a:t/>
            </a:r>
            <a:endParaRPr/>
          </a:p>
        </p:txBody>
      </p:sp>
      <p:sp>
        <p:nvSpPr>
          <p:cNvPr id="336" name="Google Shape;336;p38"/>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8</a:t>
            </a:r>
            <a:endParaRPr b="1" sz="4000">
              <a:solidFill>
                <a:schemeClr val="dk1"/>
              </a:solidFill>
              <a:latin typeface="Arial Rounded"/>
              <a:ea typeface="Arial Rounded"/>
              <a:cs typeface="Arial Rounded"/>
              <a:sym typeface="Arial Rounded"/>
            </a:endParaRPr>
          </a:p>
        </p:txBody>
      </p:sp>
      <p:pic>
        <p:nvPicPr>
          <p:cNvPr id="337" name="Google Shape;337;p38"/>
          <p:cNvPicPr preferRelativeResize="0"/>
          <p:nvPr/>
        </p:nvPicPr>
        <p:blipFill rotWithShape="1">
          <a:blip r:embed="rId3">
            <a:alphaModFix/>
          </a:blip>
          <a:srcRect b="0" l="0" r="0" t="0"/>
          <a:stretch/>
        </p:blipFill>
        <p:spPr>
          <a:xfrm>
            <a:off x="3485071" y="771809"/>
            <a:ext cx="7970808" cy="53138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3781648" y="2398142"/>
            <a:ext cx="7315200" cy="187089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5900"/>
              <a:buFont typeface="Corbel"/>
              <a:buNone/>
            </a:pPr>
            <a:r>
              <a:rPr lang="en-US"/>
              <a:t>End of session 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617764" y="283483"/>
            <a:ext cx="10515600" cy="55267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orbel"/>
              <a:buNone/>
            </a:pPr>
            <a:r>
              <a:rPr lang="en-US"/>
              <a:t>Step involved </a:t>
            </a:r>
            <a:endParaRPr/>
          </a:p>
        </p:txBody>
      </p:sp>
      <p:sp>
        <p:nvSpPr>
          <p:cNvPr id="110" name="Google Shape;110;p4"/>
          <p:cNvSpPr txBox="1"/>
          <p:nvPr>
            <p:ph idx="1" type="body"/>
          </p:nvPr>
        </p:nvSpPr>
        <p:spPr>
          <a:xfrm>
            <a:off x="3493698" y="749894"/>
            <a:ext cx="8540151" cy="5193706"/>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200"/>
              <a:buNone/>
            </a:pPr>
            <a:r>
              <a:rPr b="1" lang="en-US" sz="3200">
                <a:latin typeface="Arial Rounded"/>
                <a:ea typeface="Arial Rounded"/>
                <a:cs typeface="Arial Rounded"/>
                <a:sym typeface="Arial Rounded"/>
              </a:rPr>
              <a:t>Identify your target species</a:t>
            </a:r>
            <a:endParaRPr/>
          </a:p>
          <a:p>
            <a:pPr indent="0" lvl="0" marL="0" rtl="0" algn="l">
              <a:lnSpc>
                <a:spcPct val="100000"/>
              </a:lnSpc>
              <a:spcBef>
                <a:spcPts val="0"/>
              </a:spcBef>
              <a:spcAft>
                <a:spcPts val="0"/>
              </a:spcAft>
              <a:buSzPts val="3200"/>
              <a:buNone/>
            </a:pPr>
            <a:r>
              <a:t/>
            </a:r>
            <a:endParaRPr b="1" sz="3200">
              <a:latin typeface="Arial Rounded"/>
              <a:ea typeface="Arial Rounded"/>
              <a:cs typeface="Arial Rounded"/>
              <a:sym typeface="Arial Rounded"/>
            </a:endParaRPr>
          </a:p>
          <a:p>
            <a:pPr indent="0" lvl="0" marL="0" rtl="0" algn="l">
              <a:lnSpc>
                <a:spcPct val="150000"/>
              </a:lnSpc>
              <a:spcBef>
                <a:spcPts val="0"/>
              </a:spcBef>
              <a:spcAft>
                <a:spcPts val="0"/>
              </a:spcAft>
              <a:buSzPts val="2800"/>
              <a:buNone/>
            </a:pPr>
            <a:r>
              <a:rPr b="1" lang="en-US" sz="2800">
                <a:latin typeface="Arial Rounded"/>
                <a:ea typeface="Arial Rounded"/>
                <a:cs typeface="Arial Rounded"/>
                <a:sym typeface="Arial Rounded"/>
              </a:rPr>
              <a:t>Give importance to</a:t>
            </a:r>
            <a:endParaRPr/>
          </a:p>
          <a:p>
            <a:pPr indent="-182880" lvl="0" marL="182880" rtl="0" algn="l">
              <a:lnSpc>
                <a:spcPct val="150000"/>
              </a:lnSpc>
              <a:spcBef>
                <a:spcPts val="0"/>
              </a:spcBef>
              <a:spcAft>
                <a:spcPts val="0"/>
              </a:spcAft>
              <a:buSzPts val="2800"/>
              <a:buChar char="●"/>
            </a:pPr>
            <a:r>
              <a:rPr b="1" lang="en-US" sz="2800">
                <a:latin typeface="Arial Rounded"/>
                <a:ea typeface="Arial Rounded"/>
                <a:cs typeface="Arial Rounded"/>
                <a:sym typeface="Arial Rounded"/>
              </a:rPr>
              <a:t>Endemic/rare or sp. with restricted distribution</a:t>
            </a:r>
            <a:endParaRPr/>
          </a:p>
          <a:p>
            <a:pPr indent="-182880" lvl="0" marL="182880" rtl="0" algn="l">
              <a:lnSpc>
                <a:spcPct val="150000"/>
              </a:lnSpc>
              <a:spcBef>
                <a:spcPts val="0"/>
              </a:spcBef>
              <a:spcAft>
                <a:spcPts val="0"/>
              </a:spcAft>
              <a:buSzPts val="2800"/>
              <a:buChar char="●"/>
            </a:pPr>
            <a:r>
              <a:rPr b="1" lang="en-US" sz="2800">
                <a:latin typeface="Arial Rounded"/>
                <a:ea typeface="Arial Rounded"/>
                <a:cs typeface="Arial Rounded"/>
                <a:sym typeface="Arial Rounded"/>
              </a:rPr>
              <a:t>Keystone sp. or ecologically important sp.</a:t>
            </a:r>
            <a:endParaRPr/>
          </a:p>
          <a:p>
            <a:pPr indent="-182880" lvl="0" marL="182880" rtl="0" algn="l">
              <a:lnSpc>
                <a:spcPct val="150000"/>
              </a:lnSpc>
              <a:spcBef>
                <a:spcPts val="0"/>
              </a:spcBef>
              <a:spcAft>
                <a:spcPts val="0"/>
              </a:spcAft>
              <a:buSzPts val="2800"/>
              <a:buChar char="●"/>
            </a:pPr>
            <a:r>
              <a:rPr b="1" lang="en-US" sz="2800">
                <a:latin typeface="Arial Rounded"/>
                <a:ea typeface="Arial Rounded"/>
                <a:cs typeface="Arial Rounded"/>
                <a:sym typeface="Arial Rounded"/>
              </a:rPr>
              <a:t>Threatened sp. or Data Deficient or Non-evaluated sp.</a:t>
            </a:r>
            <a:endParaRPr/>
          </a:p>
          <a:p>
            <a:pPr indent="0" lvl="0" marL="182880" rtl="0" algn="l">
              <a:lnSpc>
                <a:spcPct val="100000"/>
              </a:lnSpc>
              <a:spcBef>
                <a:spcPts val="0"/>
              </a:spcBef>
              <a:spcAft>
                <a:spcPts val="0"/>
              </a:spcAft>
              <a:buSzPts val="3200"/>
              <a:buNone/>
            </a:pPr>
            <a:r>
              <a:t/>
            </a:r>
            <a:endParaRPr b="1" sz="3200">
              <a:latin typeface="Arial Rounded"/>
              <a:ea typeface="Arial Rounded"/>
              <a:cs typeface="Arial Rounded"/>
              <a:sym typeface="Arial Rounded"/>
            </a:endParaRPr>
          </a:p>
          <a:p>
            <a:pPr indent="0" lvl="0" marL="0" rtl="0" algn="l">
              <a:lnSpc>
                <a:spcPct val="100000"/>
              </a:lnSpc>
              <a:spcBef>
                <a:spcPts val="0"/>
              </a:spcBef>
              <a:spcAft>
                <a:spcPts val="0"/>
              </a:spcAft>
              <a:buSzPts val="2800"/>
              <a:buNone/>
            </a:pPr>
            <a:r>
              <a:rPr b="1" lang="en-US" sz="2800">
                <a:latin typeface="Arial Rounded"/>
                <a:ea typeface="Arial Rounded"/>
                <a:cs typeface="Arial Rounded"/>
                <a:sym typeface="Arial Rounded"/>
              </a:rPr>
              <a:t>Explore IUCN Redlist (</a:t>
            </a:r>
            <a:r>
              <a:rPr b="1" lang="en-US" sz="2800" u="sng">
                <a:solidFill>
                  <a:schemeClr val="hlink"/>
                </a:solidFill>
                <a:latin typeface="Arial Rounded"/>
                <a:ea typeface="Arial Rounded"/>
                <a:cs typeface="Arial Rounded"/>
                <a:sym typeface="Arial Rounded"/>
                <a:hlinkClick r:id="rId3"/>
              </a:rPr>
              <a:t>www.iucnredlist.org</a:t>
            </a:r>
            <a:r>
              <a:rPr b="1" lang="en-US" sz="2800">
                <a:latin typeface="Arial Rounded"/>
                <a:ea typeface="Arial Rounded"/>
                <a:cs typeface="Arial Rounded"/>
                <a:sym typeface="Arial Rounded"/>
              </a:rPr>
              <a:t>) for details on conservation status, distributional range, population trends etc.</a:t>
            </a:r>
            <a:endParaRPr b="1" sz="2800">
              <a:latin typeface="Arial Rounded"/>
              <a:ea typeface="Arial Rounded"/>
              <a:cs typeface="Arial Rounded"/>
              <a:sym typeface="Arial Rounded"/>
            </a:endParaRPr>
          </a:p>
        </p:txBody>
      </p:sp>
      <p:sp>
        <p:nvSpPr>
          <p:cNvPr id="111" name="Google Shape;111;p4"/>
          <p:cNvSpPr txBox="1"/>
          <p:nvPr/>
        </p:nvSpPr>
        <p:spPr>
          <a:xfrm>
            <a:off x="617764" y="2596551"/>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1</a:t>
            </a:r>
            <a:endParaRPr b="1" sz="4000">
              <a:solidFill>
                <a:schemeClr val="dk1"/>
              </a:solidFill>
              <a:latin typeface="Arial Rounded"/>
              <a:ea typeface="Arial Rounded"/>
              <a:cs typeface="Arial Rounded"/>
              <a:sym typeface="Arial Round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nvSpPr>
        <p:spPr>
          <a:xfrm>
            <a:off x="686776" y="2804543"/>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2</a:t>
            </a:r>
            <a:endParaRPr b="1" sz="4000">
              <a:solidFill>
                <a:schemeClr val="dk1"/>
              </a:solidFill>
              <a:latin typeface="Arial Rounded"/>
              <a:ea typeface="Arial Rounded"/>
              <a:cs typeface="Arial Rounded"/>
              <a:sym typeface="Arial Rounded"/>
            </a:endParaRPr>
          </a:p>
        </p:txBody>
      </p:sp>
      <p:sp>
        <p:nvSpPr>
          <p:cNvPr id="117" name="Google Shape;117;p5"/>
          <p:cNvSpPr txBox="1"/>
          <p:nvPr/>
        </p:nvSpPr>
        <p:spPr>
          <a:xfrm>
            <a:off x="3539705" y="1261022"/>
            <a:ext cx="8459637" cy="5216813"/>
          </a:xfrm>
          <a:prstGeom prst="rect">
            <a:avLst/>
          </a:prstGeom>
          <a:noFill/>
          <a:ln>
            <a:noFill/>
          </a:ln>
        </p:spPr>
        <p:txBody>
          <a:bodyPr anchorCtr="0" anchor="t" bIns="45700" lIns="91425" spcFirstLastPara="1" rIns="91425" wrap="square" tIns="45700">
            <a:spAutoFit/>
          </a:bodyPr>
          <a:lstStyle/>
          <a:p>
            <a:pPr indent="-514350" lvl="0" marL="514350" marR="0" rtl="0" algn="l">
              <a:spcBef>
                <a:spcPts val="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To estimate the current/potential distributional habitats</a:t>
            </a:r>
            <a:endParaRPr/>
          </a:p>
          <a:p>
            <a:pPr indent="-514350" lvl="0" marL="514350" marR="0" rtl="0" algn="l">
              <a:spcBef>
                <a:spcPts val="60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To understand the environmental correlates of species occurrences</a:t>
            </a:r>
            <a:endParaRPr/>
          </a:p>
          <a:p>
            <a:pPr indent="-514350" lvl="0" marL="514350" marR="0" rtl="0" algn="l">
              <a:spcBef>
                <a:spcPts val="60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Forecast future distributional ranges under changing climatic conditions</a:t>
            </a:r>
            <a:endParaRPr/>
          </a:p>
          <a:p>
            <a:pPr indent="-514350" lvl="0" marL="514350" marR="0" rtl="0" algn="l">
              <a:spcBef>
                <a:spcPts val="60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Predict species richness in case of multiple species</a:t>
            </a:r>
            <a:endParaRPr/>
          </a:p>
          <a:p>
            <a:pPr indent="-514350" lvl="0" marL="514350" marR="0" rtl="0" algn="l">
              <a:spcBef>
                <a:spcPts val="60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Designing new industrial/human areas to have a minimum impact on species</a:t>
            </a:r>
            <a:endParaRPr/>
          </a:p>
          <a:p>
            <a:pPr indent="-514350" lvl="0" marL="514350" marR="0" rtl="0" algn="l">
              <a:spcBef>
                <a:spcPts val="600"/>
              </a:spcBef>
              <a:spcAft>
                <a:spcPts val="0"/>
              </a:spcAft>
              <a:buClr>
                <a:schemeClr val="dk1"/>
              </a:buClr>
              <a:buSzPts val="2800"/>
              <a:buFont typeface="Corbel"/>
              <a:buAutoNum type="arabicPeriod"/>
            </a:pPr>
            <a:r>
              <a:rPr lang="en-US" sz="2800">
                <a:solidFill>
                  <a:schemeClr val="dk1"/>
                </a:solidFill>
                <a:latin typeface="Corbel"/>
                <a:ea typeface="Corbel"/>
                <a:cs typeface="Corbel"/>
                <a:sym typeface="Corbel"/>
              </a:rPr>
              <a:t>Planning new protected areas to best protect current biodiversity</a:t>
            </a:r>
            <a:endParaRPr sz="2800">
              <a:solidFill>
                <a:schemeClr val="dk1"/>
              </a:solidFill>
              <a:latin typeface="Corbel"/>
              <a:ea typeface="Corbel"/>
              <a:cs typeface="Corbel"/>
              <a:sym typeface="Corbel"/>
            </a:endParaRPr>
          </a:p>
        </p:txBody>
      </p:sp>
      <p:sp>
        <p:nvSpPr>
          <p:cNvPr id="118" name="Google Shape;118;p5"/>
          <p:cNvSpPr/>
          <p:nvPr/>
        </p:nvSpPr>
        <p:spPr>
          <a:xfrm>
            <a:off x="3850048" y="340987"/>
            <a:ext cx="7402989" cy="523220"/>
          </a:xfrm>
          <a:prstGeom prst="rect">
            <a:avLst/>
          </a:prstGeom>
          <a:noFill/>
          <a:ln>
            <a:noFill/>
          </a:ln>
        </p:spPr>
        <p:txBody>
          <a:bodyPr anchorCtr="0" anchor="t" bIns="45700" lIns="91425" spcFirstLastPara="1" rIns="91425" wrap="square" tIns="45700">
            <a:spAutoFit/>
          </a:bodyPr>
          <a:lstStyle/>
          <a:p>
            <a:pPr indent="-457200" lvl="1" marL="457200" marR="0" rtl="0" algn="l">
              <a:spcBef>
                <a:spcPts val="0"/>
              </a:spcBef>
              <a:spcAft>
                <a:spcPts val="0"/>
              </a:spcAft>
              <a:buNone/>
            </a:pPr>
            <a:r>
              <a:rPr b="1" i="0" lang="en-US" sz="2800" u="none" cap="none" strike="noStrike">
                <a:solidFill>
                  <a:schemeClr val="dk1"/>
                </a:solidFill>
                <a:latin typeface="Arial Rounded"/>
                <a:ea typeface="Arial Rounded"/>
                <a:cs typeface="Arial Rounded"/>
                <a:sym typeface="Arial Rounded"/>
              </a:rPr>
              <a:t>Formulate the Hypothesis and Objectives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nvSpPr>
        <p:spPr>
          <a:xfrm>
            <a:off x="3512923" y="1276709"/>
            <a:ext cx="8201750" cy="4947968"/>
          </a:xfrm>
          <a:prstGeom prst="rect">
            <a:avLst/>
          </a:prstGeom>
          <a:noFill/>
          <a:ln>
            <a:noFill/>
          </a:ln>
        </p:spPr>
        <p:txBody>
          <a:bodyPr anchorCtr="0" anchor="ctr" bIns="45700" lIns="91425" spcFirstLastPara="1" rIns="91425" wrap="square" tIns="45700">
            <a:noAutofit/>
          </a:bodyPr>
          <a:lstStyle/>
          <a:p>
            <a:pPr indent="-182880" lvl="0" marL="182880" marR="0" rtl="0" algn="l">
              <a:lnSpc>
                <a:spcPct val="90000"/>
              </a:lnSpc>
              <a:spcBef>
                <a:spcPts val="0"/>
              </a:spcBef>
              <a:spcAft>
                <a:spcPts val="0"/>
              </a:spcAft>
              <a:buClr>
                <a:schemeClr val="accent1"/>
              </a:buClr>
              <a:buSzPts val="2500"/>
              <a:buFont typeface="Noto Sans Symbols"/>
              <a:buChar char="●"/>
            </a:pPr>
            <a:r>
              <a:rPr lang="en-US" sz="2500">
                <a:solidFill>
                  <a:schemeClr val="dk1"/>
                </a:solidFill>
                <a:latin typeface="Calibri"/>
                <a:ea typeface="Calibri"/>
                <a:cs typeface="Calibri"/>
                <a:sym typeface="Calibri"/>
              </a:rPr>
              <a:t>Primary source: Field survey</a:t>
            </a:r>
            <a:endParaRPr/>
          </a:p>
          <a:p>
            <a:pPr indent="-182880" lvl="0" marL="182880" marR="0" rtl="0" algn="l">
              <a:lnSpc>
                <a:spcPct val="90000"/>
              </a:lnSpc>
              <a:spcBef>
                <a:spcPts val="1200"/>
              </a:spcBef>
              <a:spcAft>
                <a:spcPts val="0"/>
              </a:spcAft>
              <a:buClr>
                <a:schemeClr val="accent1"/>
              </a:buClr>
              <a:buSzPts val="2500"/>
              <a:buFont typeface="Noto Sans Symbols"/>
              <a:buChar char="●"/>
            </a:pPr>
            <a:r>
              <a:rPr lang="en-US" sz="2500">
                <a:solidFill>
                  <a:schemeClr val="dk1"/>
                </a:solidFill>
                <a:latin typeface="Calibri"/>
                <a:ea typeface="Calibri"/>
                <a:cs typeface="Calibri"/>
                <a:sym typeface="Calibri"/>
              </a:rPr>
              <a:t>Secondary source -</a:t>
            </a:r>
            <a:r>
              <a:rPr lang="en-US" sz="2400">
                <a:solidFill>
                  <a:schemeClr val="dk1"/>
                </a:solidFill>
                <a:latin typeface="Calibri"/>
                <a:ea typeface="Calibri"/>
                <a:cs typeface="Calibri"/>
                <a:sym typeface="Calibri"/>
              </a:rPr>
              <a:t>online database, publications,                         social media, </a:t>
            </a:r>
            <a:r>
              <a:rPr lang="en-US" sz="2400">
                <a:solidFill>
                  <a:srgbClr val="595959"/>
                </a:solidFill>
                <a:latin typeface="Calibri"/>
                <a:ea typeface="Calibri"/>
                <a:cs typeface="Calibri"/>
                <a:sym typeface="Calibri"/>
              </a:rPr>
              <a:t>interview etc.</a:t>
            </a:r>
            <a:endParaRPr sz="2400">
              <a:solidFill>
                <a:schemeClr val="dk1"/>
              </a:solidFill>
              <a:latin typeface="Calibri"/>
              <a:ea typeface="Calibri"/>
              <a:cs typeface="Calibri"/>
              <a:sym typeface="Calibri"/>
            </a:endParaRPr>
          </a:p>
          <a:p>
            <a:pPr indent="0" lvl="0" marL="0" marR="0" rtl="0" algn="l">
              <a:lnSpc>
                <a:spcPct val="90000"/>
              </a:lnSpc>
              <a:spcBef>
                <a:spcPts val="1200"/>
              </a:spcBef>
              <a:spcAft>
                <a:spcPts val="0"/>
              </a:spcAft>
              <a:buClr>
                <a:schemeClr val="accent1"/>
              </a:buClr>
              <a:buSzPts val="2000"/>
              <a:buFont typeface="Noto Sans Symbols"/>
              <a:buNone/>
            </a:pPr>
            <a:r>
              <a:rPr lang="en-US" sz="2000" u="sng">
                <a:solidFill>
                  <a:schemeClr val="dk1"/>
                </a:solidFill>
                <a:latin typeface="Calibri"/>
                <a:ea typeface="Calibri"/>
                <a:cs typeface="Calibri"/>
                <a:sym typeface="Calibri"/>
                <a:hlinkClick r:id="rId3">
                  <a:extLst>
                    <a:ext uri="{A12FA001-AC4F-418D-AE19-62706E023703}">
                      <ahyp:hlinkClr val="tx"/>
                    </a:ext>
                  </a:extLst>
                </a:hlinkClick>
              </a:rPr>
              <a:t>www.gbif.org</a:t>
            </a:r>
            <a:r>
              <a:rPr lang="en-US" sz="2000">
                <a:solidFill>
                  <a:schemeClr val="dk1"/>
                </a:solidFill>
                <a:latin typeface="Calibri"/>
                <a:ea typeface="Calibri"/>
                <a:cs typeface="Calibri"/>
                <a:sym typeface="Calibri"/>
              </a:rPr>
              <a:t> </a:t>
            </a:r>
            <a:endParaRPr/>
          </a:p>
          <a:p>
            <a:pPr indent="0" lvl="0" marL="0" marR="0" rtl="0" algn="l">
              <a:lnSpc>
                <a:spcPct val="90000"/>
              </a:lnSpc>
              <a:spcBef>
                <a:spcPts val="1200"/>
              </a:spcBef>
              <a:spcAft>
                <a:spcPts val="0"/>
              </a:spcAft>
              <a:buClr>
                <a:schemeClr val="accent1"/>
              </a:buClr>
              <a:buSzPts val="2000"/>
              <a:buFont typeface="Noto Sans Symbols"/>
              <a:buNone/>
            </a:pPr>
            <a:r>
              <a:rPr lang="en-US" sz="2000" u="sng">
                <a:solidFill>
                  <a:schemeClr val="dk1"/>
                </a:solidFill>
                <a:latin typeface="Calibri"/>
                <a:ea typeface="Calibri"/>
                <a:cs typeface="Calibri"/>
                <a:sym typeface="Calibri"/>
                <a:hlinkClick r:id="rId4">
                  <a:extLst>
                    <a:ext uri="{A12FA001-AC4F-418D-AE19-62706E023703}">
                      <ahyp:hlinkClr val="tx"/>
                    </a:ext>
                  </a:extLst>
                </a:hlinkClick>
              </a:rPr>
              <a:t>www.ebird.org</a:t>
            </a:r>
            <a:r>
              <a:rPr lang="en-US" sz="2000">
                <a:solidFill>
                  <a:schemeClr val="dk1"/>
                </a:solidFill>
                <a:latin typeface="Calibri"/>
                <a:ea typeface="Calibri"/>
                <a:cs typeface="Calibri"/>
                <a:sym typeface="Calibri"/>
              </a:rPr>
              <a:t> </a:t>
            </a:r>
            <a:endParaRPr/>
          </a:p>
          <a:p>
            <a:pPr indent="0" lvl="0" marL="0" marR="0" rtl="0" algn="l">
              <a:lnSpc>
                <a:spcPct val="90000"/>
              </a:lnSpc>
              <a:spcBef>
                <a:spcPts val="1200"/>
              </a:spcBef>
              <a:spcAft>
                <a:spcPts val="0"/>
              </a:spcAft>
              <a:buClr>
                <a:schemeClr val="accent1"/>
              </a:buClr>
              <a:buSzPts val="2000"/>
              <a:buFont typeface="Noto Sans Symbols"/>
              <a:buNone/>
            </a:pPr>
            <a:r>
              <a:rPr lang="en-US" sz="2000" u="sng">
                <a:solidFill>
                  <a:schemeClr val="dk1"/>
                </a:solidFill>
                <a:latin typeface="Calibri"/>
                <a:ea typeface="Calibri"/>
                <a:cs typeface="Calibri"/>
                <a:sym typeface="Calibri"/>
                <a:hlinkClick r:id="rId5">
                  <a:extLst>
                    <a:ext uri="{A12FA001-AC4F-418D-AE19-62706E023703}">
                      <ahyp:hlinkClr val="tx"/>
                    </a:ext>
                  </a:extLst>
                </a:hlinkClick>
              </a:rPr>
              <a:t>www.inaturalist.org</a:t>
            </a:r>
            <a:endParaRPr sz="2000">
              <a:solidFill>
                <a:schemeClr val="dk1"/>
              </a:solidFill>
              <a:latin typeface="Calibri"/>
              <a:ea typeface="Calibri"/>
              <a:cs typeface="Calibri"/>
              <a:sym typeface="Calibri"/>
            </a:endParaRPr>
          </a:p>
          <a:p>
            <a:pPr indent="0" lvl="0" marL="0" marR="0" rtl="0" algn="l">
              <a:lnSpc>
                <a:spcPct val="90000"/>
              </a:lnSpc>
              <a:spcBef>
                <a:spcPts val="1200"/>
              </a:spcBef>
              <a:spcAft>
                <a:spcPts val="0"/>
              </a:spcAft>
              <a:buClr>
                <a:schemeClr val="accent1"/>
              </a:buClr>
              <a:buSzPts val="2000"/>
              <a:buFont typeface="Noto Sans Symbols"/>
              <a:buNone/>
            </a:pPr>
            <a:r>
              <a:rPr lang="en-US" sz="2000" u="sng">
                <a:solidFill>
                  <a:schemeClr val="dk1"/>
                </a:solidFill>
                <a:latin typeface="Calibri"/>
                <a:ea typeface="Calibri"/>
                <a:cs typeface="Calibri"/>
                <a:sym typeface="Calibri"/>
                <a:hlinkClick r:id="rId6">
                  <a:extLst>
                    <a:ext uri="{A12FA001-AC4F-418D-AE19-62706E023703}">
                      <ahyp:hlinkClr val="tx"/>
                    </a:ext>
                  </a:extLst>
                </a:hlinkClick>
              </a:rPr>
              <a:t>www.amphibiaweb.org</a:t>
            </a:r>
            <a:r>
              <a:rPr lang="en-US" sz="2000" u="sng">
                <a:solidFill>
                  <a:schemeClr val="dk1"/>
                </a:solidFill>
                <a:latin typeface="Calibri"/>
                <a:ea typeface="Calibri"/>
                <a:cs typeface="Calibri"/>
                <a:sym typeface="Calibri"/>
              </a:rPr>
              <a:t> </a:t>
            </a:r>
            <a:endParaRPr/>
          </a:p>
          <a:p>
            <a:pPr indent="0" lvl="0" marL="0" marR="0" rtl="0" algn="l">
              <a:lnSpc>
                <a:spcPct val="90000"/>
              </a:lnSpc>
              <a:spcBef>
                <a:spcPts val="1200"/>
              </a:spcBef>
              <a:spcAft>
                <a:spcPts val="0"/>
              </a:spcAft>
              <a:buClr>
                <a:schemeClr val="accent1"/>
              </a:buClr>
              <a:buSzPts val="2000"/>
              <a:buFont typeface="Noto Sans Symbols"/>
              <a:buNone/>
            </a:pPr>
            <a:r>
              <a:rPr lang="en-US" sz="2000">
                <a:solidFill>
                  <a:schemeClr val="dk1"/>
                </a:solidFill>
                <a:latin typeface="Calibri"/>
                <a:ea typeface="Calibri"/>
                <a:cs typeface="Calibri"/>
                <a:sym typeface="Calibri"/>
              </a:rPr>
              <a:t>World Register of Marine Species </a:t>
            </a:r>
            <a:r>
              <a:rPr lang="en-US" sz="2000" u="sng">
                <a:solidFill>
                  <a:schemeClr val="dk1"/>
                </a:solidFill>
                <a:latin typeface="Calibri"/>
                <a:ea typeface="Calibri"/>
                <a:cs typeface="Calibri"/>
                <a:sym typeface="Calibri"/>
                <a:hlinkClick r:id="rId7">
                  <a:extLst>
                    <a:ext uri="{A12FA001-AC4F-418D-AE19-62706E023703}">
                      <ahyp:hlinkClr val="tx"/>
                    </a:ext>
                  </a:extLst>
                </a:hlinkClick>
              </a:rPr>
              <a:t>www.marinespecies.org</a:t>
            </a:r>
            <a:endParaRPr sz="2000" u="sng">
              <a:solidFill>
                <a:schemeClr val="dk1"/>
              </a:solidFill>
              <a:latin typeface="Calibri"/>
              <a:ea typeface="Calibri"/>
              <a:cs typeface="Calibri"/>
              <a:sym typeface="Calibri"/>
            </a:endParaRPr>
          </a:p>
          <a:p>
            <a:pPr indent="0" lvl="0" marL="0" marR="0" rtl="0" algn="l">
              <a:lnSpc>
                <a:spcPct val="90000"/>
              </a:lnSpc>
              <a:spcBef>
                <a:spcPts val="1200"/>
              </a:spcBef>
              <a:spcAft>
                <a:spcPts val="0"/>
              </a:spcAft>
              <a:buClr>
                <a:schemeClr val="accent1"/>
              </a:buClr>
              <a:buSzPts val="2000"/>
              <a:buFont typeface="Noto Sans Symbols"/>
              <a:buNone/>
            </a:pPr>
            <a:r>
              <a:rPr lang="en-US" sz="2000">
                <a:solidFill>
                  <a:schemeClr val="dk1"/>
                </a:solidFill>
                <a:latin typeface="Calibri"/>
                <a:ea typeface="Calibri"/>
                <a:cs typeface="Calibri"/>
                <a:sym typeface="Calibri"/>
              </a:rPr>
              <a:t>Marine data layer for ecological modelling </a:t>
            </a:r>
            <a:r>
              <a:rPr lang="en-US" sz="2000" u="sng">
                <a:solidFill>
                  <a:schemeClr val="dk1"/>
                </a:solidFill>
                <a:latin typeface="Calibri"/>
                <a:ea typeface="Calibri"/>
                <a:cs typeface="Calibri"/>
                <a:sym typeface="Calibri"/>
                <a:hlinkClick r:id="rId8">
                  <a:extLst>
                    <a:ext uri="{A12FA001-AC4F-418D-AE19-62706E023703}">
                      <ahyp:hlinkClr val="tx"/>
                    </a:ext>
                  </a:extLst>
                </a:hlinkClick>
              </a:rPr>
              <a:t>www.bio-oracle.org</a:t>
            </a:r>
            <a:r>
              <a:rPr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182880" lvl="0" marL="182880" marR="0" rtl="0" algn="l">
              <a:lnSpc>
                <a:spcPct val="90000"/>
              </a:lnSpc>
              <a:spcBef>
                <a:spcPts val="1200"/>
              </a:spcBef>
              <a:spcAft>
                <a:spcPts val="0"/>
              </a:spcAft>
              <a:buClr>
                <a:schemeClr val="accent1"/>
              </a:buClr>
              <a:buSzPts val="2500"/>
              <a:buFont typeface="Noto Sans Symbols"/>
              <a:buChar char="●"/>
            </a:pPr>
            <a:r>
              <a:rPr lang="en-US" sz="2500">
                <a:solidFill>
                  <a:schemeClr val="dk1"/>
                </a:solidFill>
                <a:latin typeface="Calibri"/>
                <a:ea typeface="Calibri"/>
                <a:cs typeface="Calibri"/>
                <a:sym typeface="Calibri"/>
              </a:rPr>
              <a:t>All your data must have the same coordinate system WGS84 </a:t>
            </a:r>
            <a:endParaRPr/>
          </a:p>
          <a:p>
            <a:pPr indent="-182880" lvl="0" marL="182880" marR="0" rtl="0" algn="l">
              <a:lnSpc>
                <a:spcPct val="90000"/>
              </a:lnSpc>
              <a:spcBef>
                <a:spcPts val="1200"/>
              </a:spcBef>
              <a:spcAft>
                <a:spcPts val="0"/>
              </a:spcAft>
              <a:buClr>
                <a:schemeClr val="accent1"/>
              </a:buClr>
              <a:buSzPts val="2500"/>
              <a:buFont typeface="Noto Sans Symbols"/>
              <a:buChar char="●"/>
            </a:pPr>
            <a:r>
              <a:rPr lang="en-US" sz="2500">
                <a:solidFill>
                  <a:schemeClr val="dk1"/>
                </a:solidFill>
                <a:latin typeface="Calibri"/>
                <a:ea typeface="Calibri"/>
                <a:cs typeface="Calibri"/>
                <a:sym typeface="Calibri"/>
              </a:rPr>
              <a:t>Convert</a:t>
            </a:r>
            <a:r>
              <a:rPr b="1" lang="en-US" sz="2500">
                <a:solidFill>
                  <a:schemeClr val="dk1"/>
                </a:solidFill>
                <a:latin typeface="Calibri"/>
                <a:ea typeface="Calibri"/>
                <a:cs typeface="Calibri"/>
                <a:sym typeface="Calibri"/>
              </a:rPr>
              <a:t> </a:t>
            </a:r>
            <a:r>
              <a:rPr lang="en-US" sz="2500">
                <a:solidFill>
                  <a:schemeClr val="dk1"/>
                </a:solidFill>
                <a:latin typeface="Calibri"/>
                <a:ea typeface="Calibri"/>
                <a:cs typeface="Calibri"/>
                <a:sym typeface="Calibri"/>
              </a:rPr>
              <a:t>all data to Decimal Degree (DD) and CSV format</a:t>
            </a:r>
            <a:endParaRPr sz="2500">
              <a:solidFill>
                <a:schemeClr val="dk1"/>
              </a:solidFill>
              <a:latin typeface="Calibri"/>
              <a:ea typeface="Calibri"/>
              <a:cs typeface="Calibri"/>
              <a:sym typeface="Calibri"/>
            </a:endParaRPr>
          </a:p>
        </p:txBody>
      </p:sp>
      <p:sp>
        <p:nvSpPr>
          <p:cNvPr id="124" name="Google Shape;124;p6"/>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3</a:t>
            </a:r>
            <a:endParaRPr b="1" sz="4000">
              <a:solidFill>
                <a:schemeClr val="dk1"/>
              </a:solidFill>
              <a:latin typeface="Arial Rounded"/>
              <a:ea typeface="Arial Rounded"/>
              <a:cs typeface="Arial Rounded"/>
              <a:sym typeface="Arial Rounded"/>
            </a:endParaRPr>
          </a:p>
        </p:txBody>
      </p:sp>
      <p:pic>
        <p:nvPicPr>
          <p:cNvPr id="125" name="Google Shape;125;p6"/>
          <p:cNvPicPr preferRelativeResize="0"/>
          <p:nvPr/>
        </p:nvPicPr>
        <p:blipFill rotWithShape="1">
          <a:blip r:embed="rId9">
            <a:alphaModFix/>
          </a:blip>
          <a:srcRect b="33992" l="12029" r="11203" t="33107"/>
          <a:stretch/>
        </p:blipFill>
        <p:spPr>
          <a:xfrm>
            <a:off x="5767745" y="2542300"/>
            <a:ext cx="1846053" cy="791166"/>
          </a:xfrm>
          <a:prstGeom prst="rect">
            <a:avLst/>
          </a:prstGeom>
          <a:noFill/>
          <a:ln>
            <a:noFill/>
          </a:ln>
        </p:spPr>
      </p:pic>
      <p:pic>
        <p:nvPicPr>
          <p:cNvPr descr="GBIF" id="126" name="Google Shape;126;p6"/>
          <p:cNvPicPr preferRelativeResize="0"/>
          <p:nvPr/>
        </p:nvPicPr>
        <p:blipFill rotWithShape="1">
          <a:blip r:embed="rId10">
            <a:alphaModFix/>
          </a:blip>
          <a:srcRect b="17024" l="9957" r="8370" t="16309"/>
          <a:stretch/>
        </p:blipFill>
        <p:spPr>
          <a:xfrm>
            <a:off x="8288496" y="2382581"/>
            <a:ext cx="2544793" cy="1035170"/>
          </a:xfrm>
          <a:prstGeom prst="rect">
            <a:avLst/>
          </a:prstGeom>
          <a:noFill/>
          <a:ln>
            <a:noFill/>
          </a:ln>
        </p:spPr>
      </p:pic>
      <p:pic>
        <p:nvPicPr>
          <p:cNvPr id="127" name="Google Shape;127;p6"/>
          <p:cNvPicPr preferRelativeResize="0"/>
          <p:nvPr/>
        </p:nvPicPr>
        <p:blipFill rotWithShape="1">
          <a:blip r:embed="rId11">
            <a:alphaModFix/>
          </a:blip>
          <a:srcRect b="40600" l="10400" r="10598" t="41000"/>
          <a:stretch/>
        </p:blipFill>
        <p:spPr>
          <a:xfrm>
            <a:off x="7258908" y="3417751"/>
            <a:ext cx="3349559" cy="780150"/>
          </a:xfrm>
          <a:prstGeom prst="rect">
            <a:avLst/>
          </a:prstGeom>
          <a:noFill/>
          <a:ln>
            <a:noFill/>
          </a:ln>
        </p:spPr>
      </p:pic>
      <p:sp>
        <p:nvSpPr>
          <p:cNvPr id="128" name="Google Shape;128;p6"/>
          <p:cNvSpPr txBox="1"/>
          <p:nvPr/>
        </p:nvSpPr>
        <p:spPr>
          <a:xfrm>
            <a:off x="600936" y="4452839"/>
            <a:ext cx="20681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rbel"/>
                <a:ea typeface="Corbel"/>
                <a:cs typeface="Corbel"/>
                <a:sym typeface="Corbel"/>
              </a:rPr>
              <a:t>Presence only data</a:t>
            </a:r>
            <a:endParaRPr b="1" sz="1800">
              <a:solidFill>
                <a:schemeClr val="dk1"/>
              </a:solidFill>
              <a:latin typeface="Corbel"/>
              <a:ea typeface="Corbel"/>
              <a:cs typeface="Corbel"/>
              <a:sym typeface="Corbel"/>
            </a:endParaRPr>
          </a:p>
        </p:txBody>
      </p:sp>
      <p:sp>
        <p:nvSpPr>
          <p:cNvPr id="129" name="Google Shape;129;p6"/>
          <p:cNvSpPr txBox="1"/>
          <p:nvPr>
            <p:ph idx="1" type="body"/>
          </p:nvPr>
        </p:nvSpPr>
        <p:spPr>
          <a:xfrm>
            <a:off x="3512922" y="521109"/>
            <a:ext cx="7671546" cy="501432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b="1" lang="en-US" sz="2800">
                <a:latin typeface="Arial Rounded"/>
                <a:ea typeface="Arial Rounded"/>
                <a:cs typeface="Arial Rounded"/>
                <a:sym typeface="Arial Rounded"/>
              </a:rPr>
              <a:t>Distribution data (primary or secondary)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aphicFrame>
        <p:nvGraphicFramePr>
          <p:cNvPr id="134" name="Google Shape;134;p7"/>
          <p:cNvGraphicFramePr/>
          <p:nvPr/>
        </p:nvGraphicFramePr>
        <p:xfrm>
          <a:off x="2489452" y="789469"/>
          <a:ext cx="3000000" cy="3000000"/>
        </p:xfrm>
        <a:graphic>
          <a:graphicData uri="http://schemas.openxmlformats.org/drawingml/2006/table">
            <a:tbl>
              <a:tblPr bandRow="1" firstRow="1">
                <a:noFill/>
                <a:tableStyleId>{C46218FC-40CC-4BE7-8269-C588174B6933}</a:tableStyleId>
              </a:tblPr>
              <a:tblGrid>
                <a:gridCol w="2280175"/>
                <a:gridCol w="2120000"/>
                <a:gridCol w="2200075"/>
              </a:tblGrid>
              <a:tr h="384150">
                <a:tc>
                  <a:txBody>
                    <a:bodyPr/>
                    <a:lstStyle/>
                    <a:p>
                      <a:pPr indent="0" lvl="0" marL="0" marR="0" rtl="0" algn="ctr">
                        <a:spcBef>
                          <a:spcPts val="0"/>
                        </a:spcBef>
                        <a:spcAft>
                          <a:spcPts val="0"/>
                        </a:spcAft>
                        <a:buNone/>
                      </a:pPr>
                      <a:r>
                        <a:rPr lang="en-US" sz="1800" u="none" cap="none" strike="noStrike"/>
                        <a:t>Species</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Latitude</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Longitude</a:t>
                      </a:r>
                      <a:endParaRPr sz="1800" u="none" cap="none" strike="noStrike"/>
                    </a:p>
                  </a:txBody>
                  <a:tcPr marT="45725" marB="45725" marR="91450" marL="91450"/>
                </a:tc>
              </a:tr>
              <a:tr h="384150">
                <a:tc>
                  <a:txBody>
                    <a:bodyPr/>
                    <a:lstStyle/>
                    <a:p>
                      <a:pPr indent="0" lvl="0" marL="0" marR="0" rtl="0" algn="ctr">
                        <a:spcBef>
                          <a:spcPts val="0"/>
                        </a:spcBef>
                        <a:spcAft>
                          <a:spcPts val="0"/>
                        </a:spcAft>
                        <a:buNone/>
                      </a:pPr>
                      <a:r>
                        <a:rPr b="0" i="1" lang="en-US" sz="2000" u="none" cap="none" strike="noStrike">
                          <a:solidFill>
                            <a:schemeClr val="dk1"/>
                          </a:solidFill>
                          <a:latin typeface="Corbel"/>
                          <a:ea typeface="Corbel"/>
                          <a:cs typeface="Corbel"/>
                          <a:sym typeface="Corbel"/>
                        </a:rPr>
                        <a:t>Elephas_maximus</a:t>
                      </a:r>
                      <a:endParaRPr i="1" sz="2000" u="none" cap="none" strike="noStrike"/>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77.25479</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10.1425</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76.59078</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11.29955</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76.84086</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11.34383</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77.00886</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10.19816</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76.71092</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11.41866</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76.80027</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11.3571</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76.71092</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11.41866</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Elephas_maximus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77.25479</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10.1425</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76.91373</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11.36613</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77.0351</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10.14666</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77.26492</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10.01754</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77.26492</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10.01754</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77.061</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10.08944</a:t>
                      </a:r>
                      <a:endParaRPr/>
                    </a:p>
                  </a:txBody>
                  <a:tcPr marT="9525" marB="0" marR="9525" marL="9525" anchor="ctr"/>
                </a:tc>
              </a:tr>
              <a:tr h="384150">
                <a:tc>
                  <a:txBody>
                    <a:bodyPr/>
                    <a:lstStyle/>
                    <a:p>
                      <a:pPr indent="0" lvl="0" marL="0" marR="0" rtl="0" algn="ctr">
                        <a:lnSpc>
                          <a:spcPct val="100000"/>
                        </a:lnSpc>
                        <a:spcBef>
                          <a:spcPts val="0"/>
                        </a:spcBef>
                        <a:spcAft>
                          <a:spcPts val="0"/>
                        </a:spcAft>
                        <a:buClr>
                          <a:srgbClr val="000000"/>
                        </a:buClr>
                        <a:buSzPts val="2000"/>
                        <a:buFont typeface="Corbel"/>
                        <a:buNone/>
                      </a:pPr>
                      <a:r>
                        <a:rPr b="0" i="1" lang="en-US" sz="2000" u="none" cap="none" strike="noStrike">
                          <a:solidFill>
                            <a:srgbClr val="000000"/>
                          </a:solidFill>
                          <a:latin typeface="Corbel"/>
                          <a:ea typeface="Corbel"/>
                          <a:cs typeface="Corbel"/>
                          <a:sym typeface="Corbel"/>
                        </a:rPr>
                        <a:t>Anthus_nilghiriensis</a:t>
                      </a:r>
                      <a:endParaRPr b="0" i="1" sz="2000" u="none" cap="none" strike="noStrike">
                        <a:solidFill>
                          <a:srgbClr val="000000"/>
                        </a:solidFill>
                        <a:latin typeface="Corbel"/>
                        <a:ea typeface="Corbel"/>
                        <a:cs typeface="Corbel"/>
                        <a:sym typeface="Corbel"/>
                      </a:endParaRPr>
                    </a:p>
                  </a:txBody>
                  <a:tcPr marT="45725" marB="45725" marR="91450" marL="91450"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77.25479</a:t>
                      </a:r>
                      <a:endParaRPr/>
                    </a:p>
                  </a:txBody>
                  <a:tcPr marT="9525" marB="0" marR="9525" marL="9525" anchor="ctr"/>
                </a:tc>
                <a:tc>
                  <a:txBody>
                    <a:bodyPr/>
                    <a:lstStyle/>
                    <a:p>
                      <a:pPr indent="0" lvl="0" marL="0" marR="0" rtl="0" algn="ctr">
                        <a:spcBef>
                          <a:spcPts val="0"/>
                        </a:spcBef>
                        <a:spcAft>
                          <a:spcPts val="0"/>
                        </a:spcAft>
                        <a:buNone/>
                      </a:pPr>
                      <a:r>
                        <a:rPr b="0" i="0" lang="en-US" sz="2000" u="none" cap="none" strike="noStrike">
                          <a:solidFill>
                            <a:srgbClr val="000000"/>
                          </a:solidFill>
                          <a:latin typeface="Calibri"/>
                          <a:ea typeface="Calibri"/>
                          <a:cs typeface="Calibri"/>
                          <a:sym typeface="Calibri"/>
                        </a:rPr>
                        <a:t>10.1425</a:t>
                      </a:r>
                      <a:endParaRPr/>
                    </a:p>
                  </a:txBody>
                  <a:tcPr marT="9525" marB="0" marR="9525" marL="9525" anchor="ctr"/>
                </a:tc>
              </a:tr>
            </a:tbl>
          </a:graphicData>
        </a:graphic>
      </p:graphicFrame>
      <p:sp>
        <p:nvSpPr>
          <p:cNvPr id="135" name="Google Shape;135;p7"/>
          <p:cNvSpPr txBox="1"/>
          <p:nvPr/>
        </p:nvSpPr>
        <p:spPr>
          <a:xfrm>
            <a:off x="4854053" y="215660"/>
            <a:ext cx="18710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Data Format</a:t>
            </a:r>
            <a:endParaRPr b="1" sz="2400">
              <a:solidFill>
                <a:schemeClr val="dk1"/>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8"/>
          <p:cNvPicPr preferRelativeResize="0"/>
          <p:nvPr/>
        </p:nvPicPr>
        <p:blipFill rotWithShape="1">
          <a:blip r:embed="rId3">
            <a:alphaModFix/>
          </a:blip>
          <a:srcRect b="6428" l="51764" r="14958" t="27477"/>
          <a:stretch/>
        </p:blipFill>
        <p:spPr>
          <a:xfrm>
            <a:off x="955545" y="1167800"/>
            <a:ext cx="9265998" cy="5175849"/>
          </a:xfrm>
          <a:prstGeom prst="rect">
            <a:avLst/>
          </a:prstGeom>
          <a:noFill/>
          <a:ln>
            <a:noFill/>
          </a:ln>
        </p:spPr>
      </p:pic>
      <p:sp>
        <p:nvSpPr>
          <p:cNvPr id="141" name="Google Shape;141;p8"/>
          <p:cNvSpPr txBox="1"/>
          <p:nvPr/>
        </p:nvSpPr>
        <p:spPr>
          <a:xfrm>
            <a:off x="3610513" y="282155"/>
            <a:ext cx="600398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orbel"/>
                <a:ea typeface="Corbel"/>
                <a:cs typeface="Corbel"/>
                <a:sym typeface="Corbel"/>
              </a:rPr>
              <a:t>Plot your Observations on a Map!!</a:t>
            </a:r>
            <a:endParaRPr b="1" sz="2800">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nvSpPr>
        <p:spPr>
          <a:xfrm>
            <a:off x="755787" y="2857927"/>
            <a:ext cx="17584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Rounded"/>
                <a:ea typeface="Arial Rounded"/>
                <a:cs typeface="Arial Rounded"/>
                <a:sym typeface="Arial Rounded"/>
              </a:rPr>
              <a:t>Step 4</a:t>
            </a:r>
            <a:endParaRPr b="1" sz="4000">
              <a:solidFill>
                <a:schemeClr val="dk1"/>
              </a:solidFill>
              <a:latin typeface="Arial Rounded"/>
              <a:ea typeface="Arial Rounded"/>
              <a:cs typeface="Arial Rounded"/>
              <a:sym typeface="Arial Rounded"/>
            </a:endParaRPr>
          </a:p>
        </p:txBody>
      </p:sp>
      <p:sp>
        <p:nvSpPr>
          <p:cNvPr id="147" name="Google Shape;147;p9"/>
          <p:cNvSpPr txBox="1"/>
          <p:nvPr/>
        </p:nvSpPr>
        <p:spPr>
          <a:xfrm>
            <a:off x="5722683" y="223050"/>
            <a:ext cx="30676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orbel"/>
                <a:ea typeface="Corbel"/>
                <a:cs typeface="Corbel"/>
                <a:sym typeface="Corbel"/>
              </a:rPr>
              <a:t>Spatial Thinning</a:t>
            </a:r>
            <a:endParaRPr b="1" sz="3200">
              <a:solidFill>
                <a:schemeClr val="dk1"/>
              </a:solidFill>
              <a:latin typeface="Corbel"/>
              <a:ea typeface="Corbel"/>
              <a:cs typeface="Corbel"/>
              <a:sym typeface="Corbel"/>
            </a:endParaRPr>
          </a:p>
        </p:txBody>
      </p:sp>
      <p:sp>
        <p:nvSpPr>
          <p:cNvPr id="148" name="Google Shape;148;p9"/>
          <p:cNvSpPr txBox="1"/>
          <p:nvPr/>
        </p:nvSpPr>
        <p:spPr>
          <a:xfrm>
            <a:off x="3631772" y="5731916"/>
            <a:ext cx="29068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(Aiello-Lammens et al. 2014)</a:t>
            </a:r>
            <a:endParaRPr sz="1800">
              <a:solidFill>
                <a:schemeClr val="dk1"/>
              </a:solidFill>
              <a:latin typeface="Corbel"/>
              <a:ea typeface="Corbel"/>
              <a:cs typeface="Corbel"/>
              <a:sym typeface="Corbel"/>
            </a:endParaRPr>
          </a:p>
        </p:txBody>
      </p:sp>
      <p:sp>
        <p:nvSpPr>
          <p:cNvPr id="149" name="Google Shape;149;p9"/>
          <p:cNvSpPr txBox="1"/>
          <p:nvPr>
            <p:ph idx="1" type="body"/>
          </p:nvPr>
        </p:nvSpPr>
        <p:spPr>
          <a:xfrm>
            <a:off x="3502325" y="969301"/>
            <a:ext cx="8126032" cy="5029201"/>
          </a:xfrm>
          <a:prstGeom prst="rect">
            <a:avLst/>
          </a:prstGeom>
          <a:noFill/>
          <a:ln>
            <a:noFill/>
          </a:ln>
        </p:spPr>
        <p:txBody>
          <a:bodyPr anchorCtr="0" anchor="t" bIns="45700" lIns="91425" spcFirstLastPara="1" rIns="91425" wrap="square" tIns="45700">
            <a:noAutofit/>
          </a:bodyPr>
          <a:lstStyle/>
          <a:p>
            <a:pPr indent="-182880" lvl="0" marL="182880" rtl="0" algn="l">
              <a:lnSpc>
                <a:spcPct val="90000"/>
              </a:lnSpc>
              <a:spcBef>
                <a:spcPts val="0"/>
              </a:spcBef>
              <a:spcAft>
                <a:spcPts val="0"/>
              </a:spcAft>
              <a:buSzPts val="2400"/>
              <a:buChar char="●"/>
            </a:pPr>
            <a:r>
              <a:rPr lang="en-US" sz="2400">
                <a:latin typeface="Calibri"/>
                <a:ea typeface="Calibri"/>
                <a:cs typeface="Calibri"/>
                <a:sym typeface="Calibri"/>
              </a:rPr>
              <a:t>Process of reducing the number of presence points for a species while maintaining the spatial distribution and ecological characteristics of the original data</a:t>
            </a:r>
            <a:endParaRPr sz="2400">
              <a:latin typeface="Calibri"/>
              <a:ea typeface="Calibri"/>
              <a:cs typeface="Calibri"/>
              <a:sym typeface="Calibri"/>
            </a:endParaRPr>
          </a:p>
          <a:p>
            <a:pPr indent="-182880" lvl="0" marL="182880" rtl="0" algn="l">
              <a:lnSpc>
                <a:spcPct val="90000"/>
              </a:lnSpc>
              <a:spcBef>
                <a:spcPts val="1200"/>
              </a:spcBef>
              <a:spcAft>
                <a:spcPts val="0"/>
              </a:spcAft>
              <a:buSzPts val="2200"/>
              <a:buChar char="●"/>
            </a:pPr>
            <a:r>
              <a:rPr lang="en-US" sz="2200">
                <a:latin typeface="Calibri"/>
                <a:ea typeface="Calibri"/>
                <a:cs typeface="Calibri"/>
                <a:sym typeface="Calibri"/>
              </a:rPr>
              <a:t>R package spThin</a:t>
            </a:r>
            <a:endParaRPr sz="2200">
              <a:latin typeface="Calibri"/>
              <a:ea typeface="Calibri"/>
              <a:cs typeface="Calibri"/>
              <a:sym typeface="Calibri"/>
            </a:endParaRPr>
          </a:p>
          <a:p>
            <a:pPr indent="-182880" lvl="0" marL="182880" rtl="0" algn="l">
              <a:lnSpc>
                <a:spcPct val="90000"/>
              </a:lnSpc>
              <a:spcBef>
                <a:spcPts val="1200"/>
              </a:spcBef>
              <a:spcAft>
                <a:spcPts val="0"/>
              </a:spcAft>
              <a:buSzPts val="2200"/>
              <a:buChar char="●"/>
            </a:pPr>
            <a:r>
              <a:rPr lang="en-US" sz="2200">
                <a:latin typeface="Calibri"/>
                <a:ea typeface="Calibri"/>
                <a:cs typeface="Calibri"/>
                <a:sym typeface="Calibri"/>
              </a:rPr>
              <a:t>Manual thinning is time consuming</a:t>
            </a:r>
            <a:endParaRPr sz="2200">
              <a:latin typeface="Calibri"/>
              <a:ea typeface="Calibri"/>
              <a:cs typeface="Calibri"/>
              <a:sym typeface="Calibri"/>
            </a:endParaRPr>
          </a:p>
          <a:p>
            <a:pPr indent="-182880" lvl="0" marL="182880" rtl="0" algn="l">
              <a:lnSpc>
                <a:spcPct val="90000"/>
              </a:lnSpc>
              <a:spcBef>
                <a:spcPts val="1200"/>
              </a:spcBef>
              <a:spcAft>
                <a:spcPts val="0"/>
              </a:spcAft>
              <a:buSzPts val="2200"/>
              <a:buChar char="●"/>
            </a:pPr>
            <a:r>
              <a:rPr lang="en-US" sz="2200">
                <a:latin typeface="Calibri"/>
                <a:ea typeface="Calibri"/>
                <a:cs typeface="Calibri"/>
                <a:sym typeface="Calibri"/>
              </a:rPr>
              <a:t>Advantages of spatial thinning includes:</a:t>
            </a:r>
            <a:endParaRPr/>
          </a:p>
          <a:p>
            <a:pPr indent="-182880" lvl="1" marL="685800" rtl="0" algn="l">
              <a:lnSpc>
                <a:spcPct val="90000"/>
              </a:lnSpc>
              <a:spcBef>
                <a:spcPts val="250"/>
              </a:spcBef>
              <a:spcAft>
                <a:spcPts val="0"/>
              </a:spcAft>
              <a:buSzPts val="2200"/>
              <a:buChar char="●"/>
            </a:pPr>
            <a:r>
              <a:rPr lang="en-US" sz="2200">
                <a:latin typeface="Calibri"/>
                <a:ea typeface="Calibri"/>
                <a:cs typeface="Calibri"/>
                <a:sym typeface="Calibri"/>
              </a:rPr>
              <a:t>Avoid spatial autocorrelation</a:t>
            </a:r>
            <a:endParaRPr/>
          </a:p>
          <a:p>
            <a:pPr indent="-182880" lvl="1" marL="685800" rtl="0" algn="l">
              <a:lnSpc>
                <a:spcPct val="90000"/>
              </a:lnSpc>
              <a:spcBef>
                <a:spcPts val="500"/>
              </a:spcBef>
              <a:spcAft>
                <a:spcPts val="0"/>
              </a:spcAft>
              <a:buSzPts val="2200"/>
              <a:buChar char="●"/>
            </a:pPr>
            <a:r>
              <a:rPr lang="en-US" sz="2200">
                <a:latin typeface="Calibri"/>
                <a:ea typeface="Calibri"/>
                <a:cs typeface="Calibri"/>
                <a:sym typeface="Calibri"/>
              </a:rPr>
              <a:t>Overfitting prevention</a:t>
            </a:r>
            <a:endParaRPr/>
          </a:p>
          <a:p>
            <a:pPr indent="-182880" lvl="1" marL="685800" rtl="0" algn="l">
              <a:lnSpc>
                <a:spcPct val="90000"/>
              </a:lnSpc>
              <a:spcBef>
                <a:spcPts val="500"/>
              </a:spcBef>
              <a:spcAft>
                <a:spcPts val="0"/>
              </a:spcAft>
              <a:buSzPts val="2200"/>
              <a:buChar char="●"/>
            </a:pPr>
            <a:r>
              <a:rPr lang="en-US" sz="2200">
                <a:latin typeface="Calibri"/>
                <a:ea typeface="Calibri"/>
                <a:cs typeface="Calibri"/>
                <a:sym typeface="Calibri"/>
              </a:rPr>
              <a:t>Reducing sampling bias</a:t>
            </a:r>
            <a:endParaRPr/>
          </a:p>
          <a:p>
            <a:pPr indent="-182880" lvl="1" marL="685800" rtl="0" algn="l">
              <a:lnSpc>
                <a:spcPct val="90000"/>
              </a:lnSpc>
              <a:spcBef>
                <a:spcPts val="500"/>
              </a:spcBef>
              <a:spcAft>
                <a:spcPts val="0"/>
              </a:spcAft>
              <a:buSzPts val="2200"/>
              <a:buChar char="●"/>
            </a:pPr>
            <a:r>
              <a:rPr lang="en-US" sz="2200">
                <a:latin typeface="Calibri"/>
                <a:ea typeface="Calibri"/>
                <a:cs typeface="Calibri"/>
                <a:sym typeface="Calibri"/>
              </a:rPr>
              <a:t>Enhancing model transferability</a:t>
            </a:r>
            <a:endParaRPr/>
          </a:p>
          <a:p>
            <a:pPr indent="-182880" lvl="1" marL="685800" rtl="0" algn="l">
              <a:lnSpc>
                <a:spcPct val="90000"/>
              </a:lnSpc>
              <a:spcBef>
                <a:spcPts val="500"/>
              </a:spcBef>
              <a:spcAft>
                <a:spcPts val="0"/>
              </a:spcAft>
              <a:buSzPts val="2200"/>
              <a:buChar char="●"/>
            </a:pPr>
            <a:r>
              <a:rPr lang="en-US" sz="2200">
                <a:latin typeface="Calibri"/>
                <a:ea typeface="Calibri"/>
                <a:cs typeface="Calibri"/>
                <a:sym typeface="Calibri"/>
              </a:rPr>
              <a:t>Reducing computational demands</a:t>
            </a:r>
            <a:endParaRPr/>
          </a:p>
          <a:p>
            <a:pPr indent="-182880" lvl="1" marL="685800" rtl="0" algn="l">
              <a:lnSpc>
                <a:spcPct val="90000"/>
              </a:lnSpc>
              <a:spcBef>
                <a:spcPts val="500"/>
              </a:spcBef>
              <a:spcAft>
                <a:spcPts val="0"/>
              </a:spcAft>
              <a:buSzPts val="2200"/>
              <a:buChar char="●"/>
            </a:pPr>
            <a:r>
              <a:rPr lang="en-US" sz="2200">
                <a:latin typeface="Calibri"/>
                <a:ea typeface="Calibri"/>
                <a:cs typeface="Calibri"/>
                <a:sym typeface="Calibri"/>
              </a:rPr>
              <a:t>Smoother response surfaces</a:t>
            </a:r>
            <a:endParaRPr/>
          </a:p>
        </p:txBody>
      </p:sp>
      <p:pic>
        <p:nvPicPr>
          <p:cNvPr id="150" name="Google Shape;150;p9"/>
          <p:cNvPicPr preferRelativeResize="0"/>
          <p:nvPr/>
        </p:nvPicPr>
        <p:blipFill rotWithShape="1">
          <a:blip r:embed="rId3">
            <a:alphaModFix/>
          </a:blip>
          <a:srcRect b="0" l="0" r="0" t="0"/>
          <a:stretch/>
        </p:blipFill>
        <p:spPr>
          <a:xfrm>
            <a:off x="9010650" y="2055576"/>
            <a:ext cx="2617707" cy="45262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2021-03-20T09:43:45Z</dcterms:created>
  <dc:creator>Sreehari R</dc:creator>
</cp:coreProperties>
</file>